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6"/>
  </p:notesMasterIdLst>
  <p:handoutMasterIdLst>
    <p:handoutMasterId r:id="rId27"/>
  </p:handoutMasterIdLst>
  <p:sldIdLst>
    <p:sldId id="256" r:id="rId5"/>
    <p:sldId id="776" r:id="rId6"/>
    <p:sldId id="711" r:id="rId7"/>
    <p:sldId id="785" r:id="rId8"/>
    <p:sldId id="841" r:id="rId9"/>
    <p:sldId id="842" r:id="rId10"/>
    <p:sldId id="840" r:id="rId11"/>
    <p:sldId id="844" r:id="rId12"/>
    <p:sldId id="845" r:id="rId13"/>
    <p:sldId id="846" r:id="rId14"/>
    <p:sldId id="843" r:id="rId15"/>
    <p:sldId id="847" r:id="rId16"/>
    <p:sldId id="848" r:id="rId17"/>
    <p:sldId id="849" r:id="rId18"/>
    <p:sldId id="850" r:id="rId19"/>
    <p:sldId id="851" r:id="rId20"/>
    <p:sldId id="852" r:id="rId21"/>
    <p:sldId id="853" r:id="rId22"/>
    <p:sldId id="854" r:id="rId23"/>
    <p:sldId id="855" r:id="rId24"/>
    <p:sldId id="784" r:id="rId25"/>
  </p:sldIdLst>
  <p:sldSz cx="9144000" cy="6858000" type="screen4x3"/>
  <p:notesSz cx="9928225" cy="6797675"/>
  <p:custDataLst>
    <p:tags r:id="rId28"/>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646" autoAdjust="0"/>
  </p:normalViewPr>
  <p:slideViewPr>
    <p:cSldViewPr>
      <p:cViewPr varScale="1">
        <p:scale>
          <a:sx n="79" d="100"/>
          <a:sy n="79" d="100"/>
        </p:scale>
        <p:origin x="1446"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08/07/2018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7/8/2018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10</a:t>
            </a:fld>
            <a:endParaRPr lang="en-GB"/>
          </a:p>
        </p:txBody>
      </p:sp>
    </p:spTree>
    <p:extLst>
      <p:ext uri="{BB962C8B-B14F-4D97-AF65-F5344CB8AC3E}">
        <p14:creationId xmlns:p14="http://schemas.microsoft.com/office/powerpoint/2010/main" val="2400775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11</a:t>
            </a:fld>
            <a:endParaRPr lang="en-GB"/>
          </a:p>
        </p:txBody>
      </p:sp>
    </p:spTree>
    <p:extLst>
      <p:ext uri="{BB962C8B-B14F-4D97-AF65-F5344CB8AC3E}">
        <p14:creationId xmlns:p14="http://schemas.microsoft.com/office/powerpoint/2010/main" val="115130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12</a:t>
            </a:fld>
            <a:endParaRPr lang="en-GB"/>
          </a:p>
        </p:txBody>
      </p:sp>
    </p:spTree>
    <p:extLst>
      <p:ext uri="{BB962C8B-B14F-4D97-AF65-F5344CB8AC3E}">
        <p14:creationId xmlns:p14="http://schemas.microsoft.com/office/powerpoint/2010/main" val="836562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13</a:t>
            </a:fld>
            <a:endParaRPr lang="en-GB"/>
          </a:p>
        </p:txBody>
      </p:sp>
    </p:spTree>
    <p:extLst>
      <p:ext uri="{BB962C8B-B14F-4D97-AF65-F5344CB8AC3E}">
        <p14:creationId xmlns:p14="http://schemas.microsoft.com/office/powerpoint/2010/main" val="462213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19</a:t>
            </a:fld>
            <a:endParaRPr lang="en-GB" dirty="0"/>
          </a:p>
        </p:txBody>
      </p:sp>
    </p:spTree>
    <p:extLst>
      <p:ext uri="{BB962C8B-B14F-4D97-AF65-F5344CB8AC3E}">
        <p14:creationId xmlns:p14="http://schemas.microsoft.com/office/powerpoint/2010/main" val="3975585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20</a:t>
            </a:fld>
            <a:endParaRPr lang="en-GB" dirty="0"/>
          </a:p>
        </p:txBody>
      </p:sp>
    </p:spTree>
    <p:extLst>
      <p:ext uri="{BB962C8B-B14F-4D97-AF65-F5344CB8AC3E}">
        <p14:creationId xmlns:p14="http://schemas.microsoft.com/office/powerpoint/2010/main" val="40560391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21</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582199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00303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6</a:t>
            </a:fld>
            <a:endParaRPr lang="en-GB"/>
          </a:p>
        </p:txBody>
      </p:sp>
    </p:spTree>
    <p:extLst>
      <p:ext uri="{BB962C8B-B14F-4D97-AF65-F5344CB8AC3E}">
        <p14:creationId xmlns:p14="http://schemas.microsoft.com/office/powerpoint/2010/main" val="3617492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7</a:t>
            </a:fld>
            <a:endParaRPr lang="en-GB"/>
          </a:p>
        </p:txBody>
      </p:sp>
    </p:spTree>
    <p:extLst>
      <p:ext uri="{BB962C8B-B14F-4D97-AF65-F5344CB8AC3E}">
        <p14:creationId xmlns:p14="http://schemas.microsoft.com/office/powerpoint/2010/main" val="656029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8</a:t>
            </a:fld>
            <a:endParaRPr lang="en-GB"/>
          </a:p>
        </p:txBody>
      </p:sp>
    </p:spTree>
    <p:extLst>
      <p:ext uri="{BB962C8B-B14F-4D97-AF65-F5344CB8AC3E}">
        <p14:creationId xmlns:p14="http://schemas.microsoft.com/office/powerpoint/2010/main" val="3435587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B08C53-0E3E-45BB-9829-ED508BA3AF5A}" type="slidenum">
              <a:rPr lang="en-GB" smtClean="0"/>
              <a:pPr/>
              <a:t>9</a:t>
            </a:fld>
            <a:endParaRPr lang="en-GB"/>
          </a:p>
        </p:txBody>
      </p:sp>
    </p:spTree>
    <p:extLst>
      <p:ext uri="{BB962C8B-B14F-4D97-AF65-F5344CB8AC3E}">
        <p14:creationId xmlns:p14="http://schemas.microsoft.com/office/powerpoint/2010/main" val="42832936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s/slide7.xml"/><Relationship Id="rId7" Type="http://schemas.openxmlformats.org/officeDocument/2006/relationships/slide" Target="../slides/slide20.xml"/><Relationship Id="rId2"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 Target="../slides/slide18.xml"/><Relationship Id="rId5" Type="http://schemas.openxmlformats.org/officeDocument/2006/relationships/slide" Target="../slides/slide13.xml"/><Relationship Id="rId4" Type="http://schemas.openxmlformats.org/officeDocument/2006/relationships/slide" Target="../slides/slide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8058366" y="620688"/>
            <a:ext cx="834114"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Assessment</a:t>
            </a:r>
            <a:endParaRPr lang="en-GB" sz="10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60181" y="620688"/>
            <a:ext cx="140932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2.1 – Website Review</a:t>
            </a:r>
            <a:endParaRPr lang="en-GB" sz="10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1603313" y="620688"/>
            <a:ext cx="1348924"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M1.1 - Improvements</a:t>
            </a:r>
            <a:endParaRPr lang="en-GB" sz="1000" b="1" dirty="0">
              <a:latin typeface="Arial" panose="020B0604020202020204" pitchFamily="34" charset="0"/>
              <a:cs typeface="Arial" panose="020B0604020202020204" pitchFamily="34" charset="0"/>
            </a:endParaRPr>
          </a:p>
        </p:txBody>
      </p:sp>
      <p:sp>
        <p:nvSpPr>
          <p:cNvPr id="13" name="Round Same Side Corner Rectangle 12">
            <a:hlinkClick r:id="rId5" action="ppaction://hlinksldjump"/>
          </p:cNvPr>
          <p:cNvSpPr/>
          <p:nvPr userDrawn="1"/>
        </p:nvSpPr>
        <p:spPr>
          <a:xfrm>
            <a:off x="2986043" y="620688"/>
            <a:ext cx="1440234"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3.1</a:t>
            </a:r>
            <a:r>
              <a:rPr lang="en-GB" sz="1000" b="1" baseline="0" dirty="0" smtClean="0">
                <a:latin typeface="Arial" panose="020B0604020202020204" pitchFamily="34" charset="0"/>
                <a:cs typeface="Arial" panose="020B0604020202020204" pitchFamily="34" charset="0"/>
              </a:rPr>
              <a:t> – Website Planning</a:t>
            </a:r>
            <a:endParaRPr lang="en-GB" sz="1000" b="1" dirty="0">
              <a:latin typeface="Arial" panose="020B0604020202020204" pitchFamily="34" charset="0"/>
              <a:cs typeface="Arial" panose="020B0604020202020204" pitchFamily="34" charset="0"/>
            </a:endParaRPr>
          </a:p>
        </p:txBody>
      </p:sp>
      <p:sp>
        <p:nvSpPr>
          <p:cNvPr id="16" name="Round Same Side Corner Rectangle 15">
            <a:hlinkClick r:id="rId6" action="ppaction://hlinksldjump"/>
          </p:cNvPr>
          <p:cNvSpPr/>
          <p:nvPr userDrawn="1"/>
        </p:nvSpPr>
        <p:spPr>
          <a:xfrm>
            <a:off x="4460083" y="620688"/>
            <a:ext cx="1494882"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3.5 – Additional Content</a:t>
            </a:r>
            <a:endParaRPr lang="en-GB" sz="1000" b="1" dirty="0">
              <a:latin typeface="Arial" panose="020B0604020202020204" pitchFamily="34" charset="0"/>
              <a:cs typeface="Arial" panose="020B0604020202020204" pitchFamily="34" charset="0"/>
            </a:endParaRPr>
          </a:p>
        </p:txBody>
      </p:sp>
      <p:sp>
        <p:nvSpPr>
          <p:cNvPr id="9" name="Round Same Side Corner Rectangle 8">
            <a:hlinkClick r:id="rId7" action="ppaction://hlinksldjump"/>
          </p:cNvPr>
          <p:cNvSpPr/>
          <p:nvPr userDrawn="1"/>
        </p:nvSpPr>
        <p:spPr>
          <a:xfrm>
            <a:off x="5988771" y="620688"/>
            <a:ext cx="2035789"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3.6 – Security, Legal &amp;Timescale</a:t>
            </a:r>
            <a:endParaRPr lang="en-GB" sz="10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pic>
        <p:nvPicPr>
          <p:cNvPr id="2" name="Picture 1"/>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100392" y="-2406"/>
            <a:ext cx="1001829" cy="623094"/>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google.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hyperlink" Target="CT_L2_IT_Unit%2013b_Initial%20Homepage%20Structure.doc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5517232"/>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LO2 </a:t>
            </a:r>
            <a:r>
              <a:rPr lang="en-US" sz="4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Be able to review existing websites in relation to business needs</a:t>
            </a: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554272"/>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3100" dirty="0"/>
              <a:t> </a:t>
            </a:r>
            <a:r>
              <a:rPr lang="en-GB" sz="3100" b="1" dirty="0"/>
              <a:t>Unit </a:t>
            </a:r>
            <a:r>
              <a:rPr lang="en-GB" sz="3100" b="1" dirty="0" smtClean="0"/>
              <a:t>13 </a:t>
            </a:r>
            <a:r>
              <a:rPr lang="en-GB" sz="3100" b="1" dirty="0"/>
              <a:t>– </a:t>
            </a:r>
            <a:r>
              <a:rPr lang="en-GB" sz="3100" b="1" dirty="0" smtClean="0"/>
              <a:t>Creating Websites</a:t>
            </a:r>
            <a:endParaRPr lang="en-GB" sz="3100" b="1" dirty="0"/>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T/615/1382 </a:t>
            </a:r>
          </a:p>
        </p:txBody>
      </p:sp>
      <p:pic>
        <p:nvPicPr>
          <p:cNvPr id="6" name="Picture 5"/>
          <p:cNvPicPr>
            <a:picLocks noChangeAspect="1"/>
          </p:cNvPicPr>
          <p:nvPr/>
        </p:nvPicPr>
        <p:blipFill rotWithShape="1">
          <a:blip r:embed="rId3"/>
          <a:srcRect l="33463" t="16384" r="34124" b="57698"/>
          <a:stretch/>
        </p:blipFill>
        <p:spPr>
          <a:xfrm>
            <a:off x="2195736" y="2044846"/>
            <a:ext cx="6768752" cy="2916243"/>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544616" cy="5400675"/>
          </a:xfrm>
        </p:spPr>
        <p:txBody>
          <a:bodyPr>
            <a:noAutofit/>
          </a:bodyPr>
          <a:lstStyle/>
          <a:p>
            <a:pPr marL="268288" indent="-268288">
              <a:spcAft>
                <a:spcPts val="0"/>
              </a:spcAft>
              <a:buClr>
                <a:srgbClr val="00B050"/>
              </a:buClr>
              <a:buFont typeface="Wingdings 3" panose="05040102010807070707" pitchFamily="18" charset="2"/>
              <a:buChar char=""/>
            </a:pPr>
            <a:r>
              <a:rPr lang="en-US" sz="1600" b="1" dirty="0" smtClean="0">
                <a:latin typeface="Arial" panose="020B0604020202020204" pitchFamily="34" charset="0"/>
                <a:cs typeface="Arial" panose="020B0604020202020204" pitchFamily="34" charset="0"/>
              </a:rPr>
              <a:t>Multimedia – </a:t>
            </a:r>
            <a:r>
              <a:rPr lang="en-US" sz="1600" dirty="0" smtClean="0">
                <a:latin typeface="Arial" panose="020B0604020202020204" pitchFamily="34" charset="0"/>
                <a:cs typeface="Arial" panose="020B0604020202020204" pitchFamily="34" charset="0"/>
              </a:rPr>
              <a:t>Multimedia content includes text, images, videos, animations and other content. For a school some of this is necessary, For a school this will contain the obvious needs, building to help parents find it, map and images of students being happy or the classes. But additional content is usually added to make the website more entertaining for students and parents.</a:t>
            </a:r>
            <a:endParaRPr lang="en-US" sz="1600" b="1" dirty="0">
              <a:latin typeface="Arial" panose="020B0604020202020204" pitchFamily="34" charset="0"/>
              <a:cs typeface="Arial" panose="020B0604020202020204" pitchFamily="34" charset="0"/>
            </a:endParaRPr>
          </a:p>
          <a:p>
            <a:pPr marL="268288" indent="-268288">
              <a:spcAft>
                <a:spcPts val="0"/>
              </a:spcAft>
              <a:buClr>
                <a:srgbClr val="00B050"/>
              </a:buClr>
              <a:buFont typeface="Wingdings 3" panose="05040102010807070707" pitchFamily="18" charset="2"/>
              <a:buChar char=""/>
            </a:pPr>
            <a:r>
              <a:rPr lang="en-US" sz="1600" b="1" dirty="0" smtClean="0">
                <a:latin typeface="Arial" panose="020B0604020202020204" pitchFamily="34" charset="0"/>
                <a:cs typeface="Arial" panose="020B0604020202020204" pitchFamily="34" charset="0"/>
              </a:rPr>
              <a:t>Interactivity – </a:t>
            </a:r>
            <a:r>
              <a:rPr lang="en-US" sz="1600" dirty="0" smtClean="0">
                <a:latin typeface="Arial" panose="020B0604020202020204" pitchFamily="34" charset="0"/>
                <a:cs typeface="Arial" panose="020B0604020202020204" pitchFamily="34" charset="0"/>
              </a:rPr>
              <a:t>For a school website to be useful, content on the site needs to be usable as well as functional, forms, school pay, galleries, links to the VLE etc. From your own school website, describe what this one needs to make it a good school portal.</a:t>
            </a:r>
            <a:endParaRPr lang="en-US" sz="1600" dirty="0">
              <a:latin typeface="Arial" panose="020B0604020202020204" pitchFamily="34" charset="0"/>
              <a:cs typeface="Arial" panose="020B0604020202020204" pitchFamily="34" charset="0"/>
            </a:endParaRPr>
          </a:p>
          <a:p>
            <a:pPr marL="268288" indent="-268288">
              <a:spcAft>
                <a:spcPts val="0"/>
              </a:spcAft>
              <a:buClr>
                <a:srgbClr val="00B050"/>
              </a:buClr>
              <a:buFont typeface="Wingdings 3" panose="05040102010807070707" pitchFamily="18" charset="2"/>
              <a:buChar char=""/>
            </a:pPr>
            <a:r>
              <a:rPr lang="en-US" sz="1600" b="1" dirty="0" smtClean="0">
                <a:latin typeface="Arial" panose="020B0604020202020204" pitchFamily="34" charset="0"/>
                <a:cs typeface="Arial" panose="020B0604020202020204" pitchFamily="34" charset="0"/>
              </a:rPr>
              <a:t>Accessibility – </a:t>
            </a:r>
            <a:r>
              <a:rPr lang="en-US" sz="1600" dirty="0" smtClean="0">
                <a:latin typeface="Arial" panose="020B0604020202020204" pitchFamily="34" charset="0"/>
                <a:cs typeface="Arial" panose="020B0604020202020204" pitchFamily="34" charset="0"/>
              </a:rPr>
              <a:t>Website need to meet the needs of the target audience in terms of readability, usability, W3C compliance etc. For some websites most of this is not necessary but for a school there are considerations to be taken.</a:t>
            </a:r>
            <a:endParaRPr lang="en-US" sz="1600" b="1" dirty="0">
              <a:latin typeface="Arial" panose="020B0604020202020204" pitchFamily="34" charset="0"/>
              <a:cs typeface="Arial" panose="020B0604020202020204" pitchFamily="34" charset="0"/>
            </a:endParaRPr>
          </a:p>
        </p:txBody>
      </p:sp>
      <p:sp>
        <p:nvSpPr>
          <p:cNvPr id="8" name="Title 1"/>
          <p:cNvSpPr>
            <a:spLocks noGrp="1"/>
          </p:cNvSpPr>
          <p:nvPr>
            <p:ph type="title"/>
          </p:nvPr>
        </p:nvSpPr>
        <p:spPr>
          <a:xfrm>
            <a:off x="35496" y="44624"/>
            <a:ext cx="7920880" cy="504056"/>
          </a:xfrm>
        </p:spPr>
        <p:txBody>
          <a:bodyPr>
            <a:noAutofit/>
          </a:bodyPr>
          <a:lstStyle/>
          <a:p>
            <a:r>
              <a:rPr lang="en-GB" sz="1900" dirty="0" smtClean="0"/>
              <a:t>P2.1 – Review Existing Websites – Multimedia, Interactivity and Accessibility</a:t>
            </a:r>
            <a:endParaRPr lang="en-ZA" sz="19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166178"/>
          </a:xfrm>
          <a:prstGeom prst="rect">
            <a:avLst/>
          </a:prstGeom>
        </p:spPr>
      </p:pic>
      <p:sp>
        <p:nvSpPr>
          <p:cNvPr id="3" name="Rectangle 2"/>
          <p:cNvSpPr/>
          <p:nvPr/>
        </p:nvSpPr>
        <p:spPr>
          <a:xfrm>
            <a:off x="179512" y="5171708"/>
            <a:ext cx="8712968" cy="1569660"/>
          </a:xfrm>
          <a:prstGeom prst="rect">
            <a:avLst/>
          </a:prstGeom>
        </p:spPr>
        <p:txBody>
          <a:bodyPr wrap="square">
            <a:spAutoFit/>
          </a:bodyPr>
          <a:lstStyle/>
          <a:p>
            <a:pPr marL="268288" indent="-268288">
              <a:spcAft>
                <a:spcPts val="0"/>
              </a:spcAft>
              <a:buClr>
                <a:srgbClr val="00B050"/>
              </a:buClr>
              <a:buSzPct val="68000"/>
              <a:buFont typeface="Wingdings 3" panose="05040102010807070707" pitchFamily="18" charset="2"/>
              <a:buChar char=""/>
            </a:pPr>
            <a:r>
              <a:rPr lang="en-US" sz="1600" dirty="0" smtClean="0">
                <a:latin typeface="Arial" panose="020B0604020202020204" pitchFamily="34" charset="0"/>
                <a:cs typeface="Arial" panose="020B0604020202020204" pitchFamily="34" charset="0"/>
              </a:rPr>
              <a:t>For example, not all students may be capable of reading English as well as their own language, there may be eye sight issues with parents, the website needs to be mobile compatible, there may be technical issues such as flash installed etc.</a:t>
            </a:r>
            <a:endParaRPr lang="en-US" sz="1600" dirty="0">
              <a:latin typeface="Arial" panose="020B0604020202020204" pitchFamily="34" charset="0"/>
              <a:cs typeface="Arial" panose="020B0604020202020204" pitchFamily="34" charset="0"/>
            </a:endParaRPr>
          </a:p>
          <a:p>
            <a:pPr marL="0" indent="0">
              <a:spcAft>
                <a:spcPts val="0"/>
              </a:spcAft>
              <a:buClr>
                <a:srgbClr val="00B050"/>
              </a:buClr>
              <a:buNone/>
            </a:pPr>
            <a:r>
              <a:rPr lang="en-US" sz="1600" b="1" dirty="0">
                <a:solidFill>
                  <a:srgbClr val="FF0000"/>
                </a:solidFill>
                <a:latin typeface="Arial" panose="020B0604020202020204" pitchFamily="34" charset="0"/>
                <a:cs typeface="Arial" panose="020B0604020202020204" pitchFamily="34" charset="0"/>
              </a:rPr>
              <a:t>P2.1 – Task </a:t>
            </a:r>
            <a:r>
              <a:rPr lang="en-US" sz="1600" b="1" dirty="0" smtClean="0">
                <a:solidFill>
                  <a:srgbClr val="FF0000"/>
                </a:solidFill>
                <a:latin typeface="Arial" panose="020B0604020202020204" pitchFamily="34" charset="0"/>
                <a:cs typeface="Arial" panose="020B0604020202020204" pitchFamily="34" charset="0"/>
              </a:rPr>
              <a:t>04 </a:t>
            </a:r>
            <a:r>
              <a:rPr lang="en-US" sz="1600" b="1" dirty="0">
                <a:solidFill>
                  <a:srgbClr val="FF0000"/>
                </a:solidFill>
                <a:latin typeface="Arial" panose="020B0604020202020204" pitchFamily="34" charset="0"/>
                <a:cs typeface="Arial" panose="020B0604020202020204" pitchFamily="34" charset="0"/>
              </a:rPr>
              <a:t>- </a:t>
            </a:r>
            <a:r>
              <a:rPr lang="en-US" sz="1600" dirty="0">
                <a:solidFill>
                  <a:srgbClr val="FF0000"/>
                </a:solidFill>
                <a:latin typeface="Arial" panose="020B0604020202020204" pitchFamily="34" charset="0"/>
                <a:cs typeface="Arial" panose="020B0604020202020204" pitchFamily="34" charset="0"/>
              </a:rPr>
              <a:t>Using the Progress Academy home page, describe, with examples, the company needs and how the site meets or does not meet the </a:t>
            </a:r>
            <a:r>
              <a:rPr lang="en-US" sz="1600" b="1" dirty="0" smtClean="0">
                <a:solidFill>
                  <a:srgbClr val="FF0000"/>
                </a:solidFill>
                <a:latin typeface="Arial" panose="020B0604020202020204" pitchFamily="34" charset="0"/>
                <a:cs typeface="Arial" panose="020B0604020202020204" pitchFamily="34" charset="0"/>
              </a:rPr>
              <a:t>Multimedia, Interactivity </a:t>
            </a:r>
            <a:r>
              <a:rPr lang="en-US" sz="1600" dirty="0">
                <a:solidFill>
                  <a:srgbClr val="FF0000"/>
                </a:solidFill>
                <a:latin typeface="Arial" panose="020B0604020202020204" pitchFamily="34" charset="0"/>
                <a:cs typeface="Arial" panose="020B0604020202020204" pitchFamily="34" charset="0"/>
              </a:rPr>
              <a:t>and </a:t>
            </a:r>
            <a:r>
              <a:rPr lang="en-IE" sz="1600" b="1" dirty="0" smtClean="0">
                <a:solidFill>
                  <a:srgbClr val="FF0000"/>
                </a:solidFill>
                <a:latin typeface="Arial" panose="020B0604020202020204" pitchFamily="34" charset="0"/>
                <a:cs typeface="Arial" panose="020B0604020202020204" pitchFamily="34" charset="0"/>
              </a:rPr>
              <a:t>Accessibility needs</a:t>
            </a:r>
            <a:r>
              <a:rPr lang="en-US" sz="1600" dirty="0" smtClean="0">
                <a:solidFill>
                  <a:srgbClr val="FF0000"/>
                </a:solidFill>
                <a:latin typeface="Arial" panose="020B0604020202020204" pitchFamily="34" charset="0"/>
                <a:cs typeface="Arial" panose="020B0604020202020204" pitchFamily="34" charset="0"/>
              </a:rPr>
              <a:t> </a:t>
            </a:r>
            <a:r>
              <a:rPr lang="en-US" sz="1600" dirty="0">
                <a:solidFill>
                  <a:srgbClr val="FF0000"/>
                </a:solidFill>
                <a:latin typeface="Arial" panose="020B0604020202020204" pitchFamily="34" charset="0"/>
                <a:cs typeface="Arial" panose="020B0604020202020204" pitchFamily="34" charset="0"/>
              </a:rPr>
              <a:t>of the school.</a:t>
            </a:r>
          </a:p>
        </p:txBody>
      </p:sp>
    </p:spTree>
    <p:extLst>
      <p:ext uri="{BB962C8B-B14F-4D97-AF65-F5344CB8AC3E}">
        <p14:creationId xmlns:p14="http://schemas.microsoft.com/office/powerpoint/2010/main" val="1308448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472608" cy="5400675"/>
          </a:xfrm>
        </p:spPr>
        <p:txBody>
          <a:bodyPr>
            <a:noAutofit/>
          </a:bodyPr>
          <a:lstStyle/>
          <a:p>
            <a:pPr marL="268288" indent="-268288">
              <a:spcAft>
                <a:spcPts val="0"/>
              </a:spcAft>
              <a:buClr>
                <a:srgbClr val="00B050"/>
              </a:buClr>
              <a:buFont typeface="Wingdings 3" panose="05040102010807070707" pitchFamily="18" charset="2"/>
              <a:buChar char=""/>
            </a:pPr>
            <a:r>
              <a:rPr lang="en-US" sz="1830" dirty="0" smtClean="0">
                <a:latin typeface="Arial" panose="020B0604020202020204" pitchFamily="34" charset="0"/>
                <a:cs typeface="Arial" panose="020B0604020202020204" pitchFamily="34" charset="0"/>
              </a:rPr>
              <a:t>For M1.1 you need to describe based on your previous review, what you would change about the current plans for the Progress Academy Webpage to make it better. </a:t>
            </a:r>
          </a:p>
          <a:p>
            <a:pPr marL="268288" indent="-268288">
              <a:spcAft>
                <a:spcPts val="0"/>
              </a:spcAft>
              <a:buClr>
                <a:srgbClr val="00B050"/>
              </a:buClr>
              <a:buFont typeface="Wingdings 3" panose="05040102010807070707" pitchFamily="18" charset="2"/>
              <a:buChar char=""/>
            </a:pPr>
            <a:r>
              <a:rPr lang="en-US" sz="1830" dirty="0" smtClean="0">
                <a:latin typeface="Arial" panose="020B0604020202020204" pitchFamily="34" charset="0"/>
                <a:cs typeface="Arial" panose="020B0604020202020204" pitchFamily="34" charset="0"/>
              </a:rPr>
              <a:t>This needs to be done with an explanation as to why these changes would improve the look, functionality and usability of the site. You need to use the following headings:</a:t>
            </a:r>
          </a:p>
          <a:p>
            <a:pPr marL="541782" lvl="1" indent="-285750">
              <a:spcAft>
                <a:spcPts val="0"/>
              </a:spcAft>
              <a:buClr>
                <a:srgbClr val="00B050"/>
              </a:buClr>
              <a:buFont typeface="Wingdings" panose="05000000000000000000" pitchFamily="2" charset="2"/>
              <a:buChar char="§"/>
            </a:pPr>
            <a:r>
              <a:rPr lang="en-US" sz="1830" b="1" dirty="0" smtClean="0">
                <a:latin typeface="Arial" panose="020B0604020202020204" pitchFamily="34" charset="0"/>
                <a:cs typeface="Arial" panose="020B0604020202020204" pitchFamily="34" charset="0"/>
              </a:rPr>
              <a:t>Content</a:t>
            </a:r>
            <a:r>
              <a:rPr lang="en-US" sz="1830" dirty="0" smtClean="0">
                <a:latin typeface="Arial" panose="020B0604020202020204" pitchFamily="34" charset="0"/>
                <a:cs typeface="Arial" panose="020B0604020202020204" pitchFamily="34" charset="0"/>
              </a:rPr>
              <a:t> – based on your own school, what content would you include on the home page of the site and what content would you feel would be better on sub pages. For each change you should describe how, where and the improvement, enhancement it would make.</a:t>
            </a:r>
            <a:endParaRPr lang="en-US" sz="1830" dirty="0">
              <a:latin typeface="Arial" panose="020B0604020202020204" pitchFamily="34" charset="0"/>
              <a:cs typeface="Arial" panose="020B0604020202020204" pitchFamily="34" charset="0"/>
            </a:endParaRPr>
          </a:p>
          <a:p>
            <a:pPr marL="541782" lvl="1" indent="-285750">
              <a:spcAft>
                <a:spcPts val="0"/>
              </a:spcAft>
              <a:buClr>
                <a:srgbClr val="00B050"/>
              </a:buClr>
              <a:buFont typeface="Wingdings" panose="05000000000000000000" pitchFamily="2" charset="2"/>
              <a:buChar char="§"/>
            </a:pPr>
            <a:r>
              <a:rPr lang="en-US" sz="1830" b="1" dirty="0" smtClean="0">
                <a:latin typeface="Arial" panose="020B0604020202020204" pitchFamily="34" charset="0"/>
                <a:cs typeface="Arial" panose="020B0604020202020204" pitchFamily="34" charset="0"/>
              </a:rPr>
              <a:t>Design</a:t>
            </a:r>
            <a:r>
              <a:rPr lang="en-US" sz="1830" dirty="0" smtClean="0">
                <a:latin typeface="Arial" panose="020B0604020202020204" pitchFamily="34" charset="0"/>
                <a:cs typeface="Arial" panose="020B0604020202020204" pitchFamily="34" charset="0"/>
              </a:rPr>
              <a:t> – How would you lay out the pages, how many columns, colours, quality and number of images, header and footer and how would these improve the functionality of the school website.</a:t>
            </a:r>
            <a:endParaRPr lang="en-US" sz="1830" dirty="0">
              <a:latin typeface="Arial" panose="020B0604020202020204" pitchFamily="34" charset="0"/>
              <a:cs typeface="Arial" panose="020B0604020202020204" pitchFamily="34" charset="0"/>
            </a:endParaRPr>
          </a:p>
        </p:txBody>
      </p:sp>
      <p:sp>
        <p:nvSpPr>
          <p:cNvPr id="8" name="Title 1"/>
          <p:cNvSpPr>
            <a:spLocks noGrp="1"/>
          </p:cNvSpPr>
          <p:nvPr>
            <p:ph type="title"/>
          </p:nvPr>
        </p:nvSpPr>
        <p:spPr>
          <a:xfrm>
            <a:off x="35496" y="44624"/>
            <a:ext cx="7920880" cy="504056"/>
          </a:xfrm>
        </p:spPr>
        <p:txBody>
          <a:bodyPr>
            <a:noAutofit/>
          </a:bodyPr>
          <a:lstStyle/>
          <a:p>
            <a:r>
              <a:rPr lang="en-GB" sz="2800" dirty="0" smtClean="0"/>
              <a:t>M1.1 – </a:t>
            </a:r>
            <a:r>
              <a:rPr lang="en-US" sz="2800" dirty="0"/>
              <a:t>Improvements or enhancements to websites</a:t>
            </a:r>
            <a:endParaRPr lang="en-ZA" sz="28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166178"/>
          </a:xfrm>
          <a:prstGeom prst="rect">
            <a:avLst/>
          </a:prstGeom>
        </p:spPr>
      </p:pic>
    </p:spTree>
    <p:extLst>
      <p:ext uri="{BB962C8B-B14F-4D97-AF65-F5344CB8AC3E}">
        <p14:creationId xmlns:p14="http://schemas.microsoft.com/office/powerpoint/2010/main" val="2366920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7"/>
            <a:ext cx="5472608" cy="288032"/>
          </a:xfrm>
        </p:spPr>
        <p:txBody>
          <a:bodyPr>
            <a:noAutofit/>
          </a:bodyPr>
          <a:lstStyle/>
          <a:p>
            <a:pPr marL="450850" lvl="1" indent="-285750">
              <a:spcAft>
                <a:spcPts val="0"/>
              </a:spcAft>
              <a:buClr>
                <a:srgbClr val="00B050"/>
              </a:buClr>
              <a:buFont typeface="Wingdings" panose="05000000000000000000" pitchFamily="2" charset="2"/>
              <a:buChar char="§"/>
            </a:pPr>
            <a:r>
              <a:rPr lang="en-US" sz="1700" b="1" dirty="0" smtClean="0">
                <a:latin typeface="Arial" panose="020B0604020202020204" pitchFamily="34" charset="0"/>
                <a:cs typeface="Arial" panose="020B0604020202020204" pitchFamily="34" charset="0"/>
              </a:rPr>
              <a:t>Structure</a:t>
            </a:r>
            <a:r>
              <a:rPr lang="en-US" sz="1700" dirty="0" smtClean="0">
                <a:latin typeface="Arial" panose="020B0604020202020204" pitchFamily="34" charset="0"/>
                <a:cs typeface="Arial" panose="020B0604020202020204" pitchFamily="34" charset="0"/>
              </a:rPr>
              <a:t> – How would you change the layout, and location of the content, where would you prefer to put the navigation buttons or menu, suggest locations for all other forms of navigation on the website.</a:t>
            </a:r>
            <a:endParaRPr lang="en-US" sz="1700" dirty="0">
              <a:latin typeface="Arial" panose="020B0604020202020204" pitchFamily="34" charset="0"/>
              <a:cs typeface="Arial" panose="020B0604020202020204" pitchFamily="34" charset="0"/>
            </a:endParaRPr>
          </a:p>
          <a:p>
            <a:pPr marL="450850" lvl="1" indent="-285750">
              <a:spcAft>
                <a:spcPts val="0"/>
              </a:spcAft>
              <a:buClr>
                <a:srgbClr val="00B050"/>
              </a:buClr>
              <a:buFont typeface="Wingdings" panose="05000000000000000000" pitchFamily="2" charset="2"/>
              <a:buChar char="§"/>
            </a:pPr>
            <a:r>
              <a:rPr lang="en-US" sz="1700" b="1" dirty="0" smtClean="0">
                <a:latin typeface="Arial" panose="020B0604020202020204" pitchFamily="34" charset="0"/>
                <a:cs typeface="Arial" panose="020B0604020202020204" pitchFamily="34" charset="0"/>
              </a:rPr>
              <a:t>Functions</a:t>
            </a:r>
            <a:r>
              <a:rPr lang="en-US" sz="1700" dirty="0" smtClean="0">
                <a:latin typeface="Arial" panose="020B0604020202020204" pitchFamily="34" charset="0"/>
                <a:cs typeface="Arial" panose="020B0604020202020204" pitchFamily="34" charset="0"/>
              </a:rPr>
              <a:t> – How and where would you place the additional content that school websites have, such as galleries etc., are they important enough to be on the homepage or better on sub pages, should there be direct links. </a:t>
            </a:r>
          </a:p>
          <a:p>
            <a:pPr marL="450850" lvl="1" indent="-285750">
              <a:spcAft>
                <a:spcPts val="0"/>
              </a:spcAft>
              <a:buClr>
                <a:srgbClr val="00B050"/>
              </a:buClr>
              <a:buFont typeface="Wingdings" panose="05000000000000000000" pitchFamily="2" charset="2"/>
              <a:buChar char="§"/>
            </a:pPr>
            <a:r>
              <a:rPr lang="en-US" sz="1700" dirty="0" smtClean="0">
                <a:latin typeface="Arial" panose="020B0604020202020204" pitchFamily="34" charset="0"/>
                <a:cs typeface="Arial" panose="020B0604020202020204" pitchFamily="34" charset="0"/>
              </a:rPr>
              <a:t>And documents, PDF’s or Word, what type should they be, where should they be and how does all this add to the functionality of the website.</a:t>
            </a:r>
          </a:p>
          <a:p>
            <a:pPr marL="0" lvl="1" indent="0">
              <a:spcAft>
                <a:spcPts val="0"/>
              </a:spcAft>
              <a:buClr>
                <a:srgbClr val="00B050"/>
              </a:buClr>
              <a:buNone/>
            </a:pPr>
            <a:r>
              <a:rPr lang="en-US" sz="1700" b="1" dirty="0" smtClean="0">
                <a:solidFill>
                  <a:srgbClr val="FF0000"/>
                </a:solidFill>
                <a:latin typeface="Arial" panose="020B0604020202020204" pitchFamily="34" charset="0"/>
                <a:cs typeface="Arial" panose="020B0604020202020204" pitchFamily="34" charset="0"/>
              </a:rPr>
              <a:t>M1.1 </a:t>
            </a:r>
            <a:r>
              <a:rPr lang="en-US" sz="1700" b="1" dirty="0">
                <a:solidFill>
                  <a:srgbClr val="FF0000"/>
                </a:solidFill>
                <a:latin typeface="Arial" panose="020B0604020202020204" pitchFamily="34" charset="0"/>
                <a:cs typeface="Arial" panose="020B0604020202020204" pitchFamily="34" charset="0"/>
              </a:rPr>
              <a:t>– Task </a:t>
            </a:r>
            <a:r>
              <a:rPr lang="en-US" sz="1700" b="1" dirty="0" smtClean="0">
                <a:solidFill>
                  <a:srgbClr val="FF0000"/>
                </a:solidFill>
                <a:latin typeface="Arial" panose="020B0604020202020204" pitchFamily="34" charset="0"/>
                <a:cs typeface="Arial" panose="020B0604020202020204" pitchFamily="34" charset="0"/>
              </a:rPr>
              <a:t>05 – </a:t>
            </a:r>
            <a:r>
              <a:rPr lang="en-IE" sz="1700" dirty="0" smtClean="0">
                <a:solidFill>
                  <a:srgbClr val="FF0000"/>
                </a:solidFill>
                <a:latin typeface="Arial" panose="020B0604020202020204" pitchFamily="34" charset="0"/>
                <a:cs typeface="Arial" panose="020B0604020202020204" pitchFamily="34" charset="0"/>
              </a:rPr>
              <a:t>In terms of Content, Design, Structure and Functions, </a:t>
            </a:r>
            <a:r>
              <a:rPr lang="en-US" sz="1700" dirty="0" smtClean="0">
                <a:solidFill>
                  <a:srgbClr val="FF0000"/>
                </a:solidFill>
                <a:latin typeface="Arial" panose="020B0604020202020204" pitchFamily="34" charset="0"/>
                <a:cs typeface="Arial" panose="020B0604020202020204" pitchFamily="34" charset="0"/>
              </a:rPr>
              <a:t>specify </a:t>
            </a:r>
            <a:r>
              <a:rPr lang="en-US" sz="1700" dirty="0">
                <a:solidFill>
                  <a:srgbClr val="FF0000"/>
                </a:solidFill>
                <a:latin typeface="Arial" panose="020B0604020202020204" pitchFamily="34" charset="0"/>
                <a:cs typeface="Arial" panose="020B0604020202020204" pitchFamily="34" charset="0"/>
              </a:rPr>
              <a:t>improvements </a:t>
            </a:r>
            <a:r>
              <a:rPr lang="en-US" sz="1700" dirty="0" smtClean="0">
                <a:solidFill>
                  <a:srgbClr val="FF0000"/>
                </a:solidFill>
                <a:latin typeface="Arial" panose="020B0604020202020204" pitchFamily="34" charset="0"/>
                <a:cs typeface="Arial" panose="020B0604020202020204" pitchFamily="34" charset="0"/>
              </a:rPr>
              <a:t>or enhancements </a:t>
            </a:r>
            <a:r>
              <a:rPr lang="en-US" sz="1700" dirty="0">
                <a:solidFill>
                  <a:srgbClr val="FF0000"/>
                </a:solidFill>
                <a:latin typeface="Arial" panose="020B0604020202020204" pitchFamily="34" charset="0"/>
                <a:cs typeface="Arial" panose="020B0604020202020204" pitchFamily="34" charset="0"/>
              </a:rPr>
              <a:t>to </a:t>
            </a:r>
            <a:r>
              <a:rPr lang="en-US" sz="1700" dirty="0" smtClean="0">
                <a:solidFill>
                  <a:srgbClr val="FF0000"/>
                </a:solidFill>
                <a:latin typeface="Arial" panose="020B0604020202020204" pitchFamily="34" charset="0"/>
                <a:cs typeface="Arial" panose="020B0604020202020204" pitchFamily="34" charset="0"/>
              </a:rPr>
              <a:t>the website.</a:t>
            </a:r>
          </a:p>
          <a:p>
            <a:pPr marL="285750" lvl="1" indent="-285750">
              <a:spcAft>
                <a:spcPts val="0"/>
              </a:spcAft>
              <a:buClr>
                <a:srgbClr val="00B050"/>
              </a:buClr>
              <a:buSzPct val="68000"/>
              <a:buFont typeface="Arial" panose="020B0604020202020204" pitchFamily="34" charset="0"/>
              <a:buChar char="►"/>
            </a:pPr>
            <a:r>
              <a:rPr lang="en-US" sz="1700" dirty="0" smtClean="0">
                <a:latin typeface="Arial" panose="020B0604020202020204" pitchFamily="34" charset="0"/>
                <a:cs typeface="Arial" panose="020B0604020202020204" pitchFamily="34" charset="0"/>
              </a:rPr>
              <a:t>For this you will need to create a report or a presentation outlining these enhancements or improvements, with evidence of how and where and be specific on how these enhancements would improve the functionality of the website.</a:t>
            </a:r>
            <a:endParaRPr lang="en-US" sz="1700" dirty="0">
              <a:latin typeface="Arial" panose="020B0604020202020204" pitchFamily="34" charset="0"/>
              <a:cs typeface="Arial" panose="020B0604020202020204" pitchFamily="34" charset="0"/>
            </a:endParaRPr>
          </a:p>
        </p:txBody>
      </p:sp>
      <p:sp>
        <p:nvSpPr>
          <p:cNvPr id="8" name="Title 1"/>
          <p:cNvSpPr>
            <a:spLocks noGrp="1"/>
          </p:cNvSpPr>
          <p:nvPr>
            <p:ph type="title"/>
          </p:nvPr>
        </p:nvSpPr>
        <p:spPr>
          <a:xfrm>
            <a:off x="35496" y="44624"/>
            <a:ext cx="7920880" cy="504056"/>
          </a:xfrm>
        </p:spPr>
        <p:txBody>
          <a:bodyPr>
            <a:noAutofit/>
          </a:bodyPr>
          <a:lstStyle/>
          <a:p>
            <a:r>
              <a:rPr lang="en-GB" sz="2800" dirty="0" smtClean="0"/>
              <a:t>M1.1 – </a:t>
            </a:r>
            <a:r>
              <a:rPr lang="en-US" sz="2800" dirty="0"/>
              <a:t>Improvements or enhancements to websites</a:t>
            </a:r>
            <a:endParaRPr lang="en-ZA" sz="28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166178"/>
          </a:xfrm>
          <a:prstGeom prst="rect">
            <a:avLst/>
          </a:prstGeom>
        </p:spPr>
      </p:pic>
    </p:spTree>
    <p:extLst>
      <p:ext uri="{BB962C8B-B14F-4D97-AF65-F5344CB8AC3E}">
        <p14:creationId xmlns:p14="http://schemas.microsoft.com/office/powerpoint/2010/main" val="1308916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472608" cy="5400675"/>
          </a:xfrm>
        </p:spPr>
        <p:txBody>
          <a:bodyPr>
            <a:noAutofit/>
          </a:bodyPr>
          <a:lstStyle/>
          <a:p>
            <a:pPr marL="268288" indent="-268288">
              <a:spcAft>
                <a:spcPts val="0"/>
              </a:spcAft>
              <a:buClr>
                <a:srgbClr val="00B050"/>
              </a:buClr>
              <a:buFont typeface="Wingdings 3" panose="05040102010807070707" pitchFamily="18" charset="2"/>
              <a:buChar char=""/>
            </a:pPr>
            <a:r>
              <a:rPr lang="en-US" sz="1700" dirty="0" smtClean="0">
                <a:latin typeface="Arial" panose="020B0604020202020204" pitchFamily="34" charset="0"/>
                <a:cs typeface="Arial" panose="020B0604020202020204" pitchFamily="34" charset="0"/>
              </a:rPr>
              <a:t>For P3 you will need to plan a website based on the design and on your findings and arguments in P2 and M1. For this you will need to explain and create a series of planned document that needs to take into consideration the following functions:</a:t>
            </a:r>
            <a:endParaRPr lang="en-GB" sz="1700" dirty="0">
              <a:latin typeface="Arial" panose="020B0604020202020204" pitchFamily="34" charset="0"/>
              <a:cs typeface="Arial" panose="020B0604020202020204" pitchFamily="34" charset="0"/>
            </a:endParaRPr>
          </a:p>
          <a:p>
            <a:pPr lvl="1">
              <a:spcAft>
                <a:spcPts val="0"/>
              </a:spcAft>
              <a:buClr>
                <a:srgbClr val="00B050"/>
              </a:buClr>
            </a:pPr>
            <a:r>
              <a:rPr lang="en-US" sz="1700" dirty="0">
                <a:latin typeface="Arial" panose="020B0604020202020204" pitchFamily="34" charset="0"/>
                <a:cs typeface="Arial" panose="020B0604020202020204" pitchFamily="34" charset="0"/>
              </a:rPr>
              <a:t>planning documents e.g. storyboards, navigation maps and visualisations; </a:t>
            </a:r>
          </a:p>
          <a:p>
            <a:pPr lvl="1">
              <a:spcAft>
                <a:spcPts val="0"/>
              </a:spcAft>
              <a:buClr>
                <a:srgbClr val="00B050"/>
              </a:buClr>
            </a:pPr>
            <a:r>
              <a:rPr lang="en-US" sz="1700" dirty="0" smtClean="0">
                <a:latin typeface="Arial" panose="020B0604020202020204" pitchFamily="34" charset="0"/>
                <a:cs typeface="Arial" panose="020B0604020202020204" pitchFamily="34" charset="0"/>
              </a:rPr>
              <a:t>annotated </a:t>
            </a:r>
            <a:r>
              <a:rPr lang="en-US" sz="1700" dirty="0">
                <a:latin typeface="Arial" panose="020B0604020202020204" pitchFamily="34" charset="0"/>
                <a:cs typeface="Arial" panose="020B0604020202020204" pitchFamily="34" charset="0"/>
              </a:rPr>
              <a:t>diagrams/sketches and house style; </a:t>
            </a:r>
          </a:p>
          <a:p>
            <a:pPr lvl="1">
              <a:spcAft>
                <a:spcPts val="0"/>
              </a:spcAft>
              <a:buClr>
                <a:srgbClr val="00B050"/>
              </a:buClr>
            </a:pPr>
            <a:r>
              <a:rPr lang="en-US" sz="1700" dirty="0" smtClean="0">
                <a:latin typeface="Arial" panose="020B0604020202020204" pitchFamily="34" charset="0"/>
                <a:cs typeface="Arial" panose="020B0604020202020204" pitchFamily="34" charset="0"/>
              </a:rPr>
              <a:t>specifications </a:t>
            </a:r>
            <a:r>
              <a:rPr lang="en-US" sz="1700" dirty="0">
                <a:latin typeface="Arial" panose="020B0604020202020204" pitchFamily="34" charset="0"/>
                <a:cs typeface="Arial" panose="020B0604020202020204" pitchFamily="34" charset="0"/>
              </a:rPr>
              <a:t>for the proposed improvements/extensions; </a:t>
            </a:r>
          </a:p>
          <a:p>
            <a:pPr lvl="1">
              <a:spcAft>
                <a:spcPts val="0"/>
              </a:spcAft>
              <a:buClr>
                <a:srgbClr val="00B050"/>
              </a:buClr>
            </a:pPr>
            <a:r>
              <a:rPr lang="en-GB" sz="1700" dirty="0" smtClean="0">
                <a:latin typeface="Arial" panose="020B0604020202020204" pitchFamily="34" charset="0"/>
                <a:cs typeface="Arial" panose="020B0604020202020204" pitchFamily="34" charset="0"/>
              </a:rPr>
              <a:t>security </a:t>
            </a:r>
            <a:r>
              <a:rPr lang="en-GB" sz="1700" dirty="0">
                <a:latin typeface="Arial" panose="020B0604020202020204" pitchFamily="34" charset="0"/>
                <a:cs typeface="Arial" panose="020B0604020202020204" pitchFamily="34" charset="0"/>
              </a:rPr>
              <a:t>features; </a:t>
            </a:r>
          </a:p>
          <a:p>
            <a:pPr lvl="1">
              <a:spcAft>
                <a:spcPts val="0"/>
              </a:spcAft>
              <a:buClr>
                <a:srgbClr val="00B050"/>
              </a:buClr>
            </a:pPr>
            <a:r>
              <a:rPr lang="en-GB" sz="1700" dirty="0" smtClean="0">
                <a:latin typeface="Arial" panose="020B0604020202020204" pitchFamily="34" charset="0"/>
                <a:cs typeface="Arial" panose="020B0604020202020204" pitchFamily="34" charset="0"/>
              </a:rPr>
              <a:t>timescales</a:t>
            </a:r>
            <a:r>
              <a:rPr lang="en-GB" sz="1700" dirty="0">
                <a:latin typeface="Arial" panose="020B0604020202020204" pitchFamily="34" charset="0"/>
                <a:cs typeface="Arial" panose="020B0604020202020204" pitchFamily="34" charset="0"/>
              </a:rPr>
              <a:t>; </a:t>
            </a:r>
          </a:p>
          <a:p>
            <a:pPr lvl="1">
              <a:spcAft>
                <a:spcPts val="0"/>
              </a:spcAft>
              <a:buClr>
                <a:srgbClr val="00B050"/>
              </a:buClr>
            </a:pPr>
            <a:r>
              <a:rPr lang="en-US" sz="1700" dirty="0" smtClean="0">
                <a:latin typeface="Arial" panose="020B0604020202020204" pitchFamily="34" charset="0"/>
                <a:cs typeface="Arial" panose="020B0604020202020204" pitchFamily="34" charset="0"/>
              </a:rPr>
              <a:t>clear </a:t>
            </a:r>
            <a:r>
              <a:rPr lang="en-US" sz="1700" dirty="0">
                <a:latin typeface="Arial" panose="020B0604020202020204" pitchFamily="34" charset="0"/>
                <a:cs typeface="Arial" panose="020B0604020202020204" pitchFamily="34" charset="0"/>
              </a:rPr>
              <a:t>links to the identified business need and specification; </a:t>
            </a:r>
          </a:p>
          <a:p>
            <a:pPr lvl="1">
              <a:spcAft>
                <a:spcPts val="0"/>
              </a:spcAft>
              <a:buClr>
                <a:srgbClr val="00B050"/>
              </a:buClr>
            </a:pPr>
            <a:r>
              <a:rPr lang="en-US" sz="1700" dirty="0" smtClean="0">
                <a:latin typeface="Arial" panose="020B0604020202020204" pitchFamily="34" charset="0"/>
                <a:cs typeface="Arial" panose="020B0604020202020204" pitchFamily="34" charset="0"/>
              </a:rPr>
              <a:t>legal </a:t>
            </a:r>
            <a:r>
              <a:rPr lang="en-US" sz="1700" dirty="0">
                <a:latin typeface="Arial" panose="020B0604020202020204" pitchFamily="34" charset="0"/>
                <a:cs typeface="Arial" panose="020B0604020202020204" pitchFamily="34" charset="0"/>
              </a:rPr>
              <a:t>requirements to be considered. </a:t>
            </a:r>
          </a:p>
          <a:p>
            <a:pPr marL="268288" indent="-268288">
              <a:spcAft>
                <a:spcPts val="0"/>
              </a:spcAft>
              <a:buClr>
                <a:srgbClr val="00B050"/>
              </a:buClr>
              <a:buFont typeface="Wingdings 3" panose="05040102010807070707" pitchFamily="18" charset="2"/>
              <a:buChar char=""/>
            </a:pPr>
            <a:r>
              <a:rPr lang="en-US" sz="1700" dirty="0" smtClean="0">
                <a:latin typeface="Arial" panose="020B0604020202020204" pitchFamily="34" charset="0"/>
                <a:cs typeface="Arial" panose="020B0604020202020204" pitchFamily="34" charset="0"/>
              </a:rPr>
              <a:t>Evidence must be planning documentation which includes timescales and sketches or electronic diagrams for the creation or modification of components.</a:t>
            </a:r>
          </a:p>
          <a:p>
            <a:pPr marL="268288" indent="-268288">
              <a:spcAft>
                <a:spcPts val="0"/>
              </a:spcAft>
              <a:buClr>
                <a:srgbClr val="00B050"/>
              </a:buClr>
              <a:buFont typeface="Wingdings 3" panose="05040102010807070707" pitchFamily="18" charset="2"/>
              <a:buChar char=""/>
            </a:pPr>
            <a:r>
              <a:rPr lang="en-US" sz="1700" dirty="0" smtClean="0">
                <a:latin typeface="Arial" panose="020B0604020202020204" pitchFamily="34" charset="0"/>
                <a:cs typeface="Arial" panose="020B0604020202020204" pitchFamily="34" charset="0"/>
              </a:rPr>
              <a:t>These can be created into a report or a presentation if so, the presentation must contain speaker notes.</a:t>
            </a:r>
            <a:endParaRPr lang="en-US" sz="1700" dirty="0">
              <a:latin typeface="Arial" panose="020B0604020202020204" pitchFamily="34" charset="0"/>
              <a:cs typeface="Arial" panose="020B0604020202020204" pitchFamily="34" charset="0"/>
            </a:endParaRPr>
          </a:p>
        </p:txBody>
      </p:sp>
      <p:sp>
        <p:nvSpPr>
          <p:cNvPr id="8" name="Title 1"/>
          <p:cNvSpPr>
            <a:spLocks noGrp="1"/>
          </p:cNvSpPr>
          <p:nvPr>
            <p:ph type="title"/>
          </p:nvPr>
        </p:nvSpPr>
        <p:spPr>
          <a:xfrm>
            <a:off x="35496" y="44624"/>
            <a:ext cx="7920880" cy="504056"/>
          </a:xfrm>
        </p:spPr>
        <p:txBody>
          <a:bodyPr>
            <a:noAutofit/>
          </a:bodyPr>
          <a:lstStyle/>
          <a:p>
            <a:r>
              <a:rPr lang="en-GB" sz="2800" dirty="0" smtClean="0"/>
              <a:t>P3.1 – </a:t>
            </a:r>
            <a:r>
              <a:rPr lang="en-US" sz="2800" dirty="0"/>
              <a:t>Prepare a plan for realising improvements</a:t>
            </a:r>
            <a:endParaRPr lang="en-ZA" sz="28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166178"/>
          </a:xfrm>
          <a:prstGeom prst="rect">
            <a:avLst/>
          </a:prstGeom>
        </p:spPr>
      </p:pic>
    </p:spTree>
    <p:extLst>
      <p:ext uri="{BB962C8B-B14F-4D97-AF65-F5344CB8AC3E}">
        <p14:creationId xmlns:p14="http://schemas.microsoft.com/office/powerpoint/2010/main" val="10735572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4294967295"/>
          </p:nvPr>
        </p:nvSpPr>
        <p:spPr>
          <a:xfrm>
            <a:off x="179512" y="1051893"/>
            <a:ext cx="8741188" cy="1296987"/>
          </a:xfrm>
        </p:spPr>
        <p:txBody>
          <a:bodyPr>
            <a:noAutofit/>
          </a:bodyPr>
          <a:lstStyle/>
          <a:p>
            <a:pPr marL="0" indent="0">
              <a:buNone/>
              <a:defRPr/>
            </a:pPr>
            <a:r>
              <a:rPr lang="en-GB" sz="2000" b="1" dirty="0" smtClean="0">
                <a:solidFill>
                  <a:srgbClr val="FF0000"/>
                </a:solidFill>
              </a:rPr>
              <a:t>P3.1 </a:t>
            </a:r>
            <a:r>
              <a:rPr lang="en-GB" sz="2000" b="1" dirty="0">
                <a:solidFill>
                  <a:srgbClr val="FF0000"/>
                </a:solidFill>
              </a:rPr>
              <a:t>– </a:t>
            </a:r>
            <a:r>
              <a:rPr lang="en-GB" sz="2000" b="1" dirty="0" smtClean="0">
                <a:solidFill>
                  <a:srgbClr val="FF0000"/>
                </a:solidFill>
              </a:rPr>
              <a:t>Task 06 </a:t>
            </a:r>
            <a:r>
              <a:rPr lang="en-GB" sz="2000" b="1" dirty="0">
                <a:solidFill>
                  <a:srgbClr val="FF0000"/>
                </a:solidFill>
              </a:rPr>
              <a:t>-</a:t>
            </a:r>
            <a:r>
              <a:rPr lang="en-GB" sz="2000" dirty="0">
                <a:solidFill>
                  <a:srgbClr val="FF0000"/>
                </a:solidFill>
              </a:rPr>
              <a:t> Create </a:t>
            </a:r>
            <a:r>
              <a:rPr lang="en-GB" sz="2000" dirty="0" smtClean="0">
                <a:solidFill>
                  <a:srgbClr val="FF0000"/>
                </a:solidFill>
              </a:rPr>
              <a:t>a </a:t>
            </a:r>
            <a:r>
              <a:rPr lang="en-GB" sz="2000" b="1" dirty="0" smtClean="0">
                <a:solidFill>
                  <a:srgbClr val="FF0000"/>
                </a:solidFill>
              </a:rPr>
              <a:t>Site Map </a:t>
            </a:r>
            <a:r>
              <a:rPr lang="en-GB" sz="2000" dirty="0" smtClean="0">
                <a:solidFill>
                  <a:srgbClr val="FF0000"/>
                </a:solidFill>
              </a:rPr>
              <a:t>for your website design. For each page you need to describe its purpose and what it will contain to meet that purpose and how these improvements will enhance the website.</a:t>
            </a:r>
          </a:p>
          <a:p>
            <a:pPr marL="0" indent="0">
              <a:spcAft>
                <a:spcPts val="0"/>
              </a:spcAft>
              <a:buNone/>
              <a:defRPr/>
            </a:pPr>
            <a:endParaRPr lang="en-GB" sz="100" dirty="0" smtClean="0"/>
          </a:p>
          <a:p>
            <a:pPr marL="365125" indent="-365125" algn="ctr">
              <a:spcAft>
                <a:spcPts val="0"/>
              </a:spcAft>
              <a:buNone/>
              <a:defRPr/>
            </a:pPr>
            <a:r>
              <a:rPr lang="en-GB" sz="2000" b="1" dirty="0" smtClean="0"/>
              <a:t>REMEMBER:</a:t>
            </a:r>
            <a:r>
              <a:rPr lang="en-GB" sz="2000" dirty="0" smtClean="0"/>
              <a:t> You will need at least </a:t>
            </a:r>
            <a:r>
              <a:rPr lang="en-GB" sz="2400" b="1" dirty="0" smtClean="0"/>
              <a:t>5</a:t>
            </a:r>
            <a:r>
              <a:rPr lang="en-GB" sz="2000" dirty="0" smtClean="0"/>
              <a:t> pages</a:t>
            </a:r>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a:p>
          <a:p>
            <a:pPr marL="365125" indent="-365125" algn="ctr">
              <a:spcAft>
                <a:spcPts val="0"/>
              </a:spcAft>
              <a:buNone/>
              <a:defRPr/>
            </a:pPr>
            <a:endParaRPr lang="en-GB" sz="2000" dirty="0" smtClean="0"/>
          </a:p>
        </p:txBody>
      </p:sp>
      <p:grpSp>
        <p:nvGrpSpPr>
          <p:cNvPr id="2" name="Group 1"/>
          <p:cNvGrpSpPr/>
          <p:nvPr/>
        </p:nvGrpSpPr>
        <p:grpSpPr>
          <a:xfrm>
            <a:off x="2591841" y="3020346"/>
            <a:ext cx="4716463" cy="3216966"/>
            <a:chOff x="2855933" y="3140992"/>
            <a:chExt cx="4716463" cy="3216966"/>
          </a:xfrm>
        </p:grpSpPr>
        <p:sp>
          <p:nvSpPr>
            <p:cNvPr id="8196" name="Rectangle 4"/>
            <p:cNvSpPr>
              <a:spLocks noChangeArrowheads="1"/>
            </p:cNvSpPr>
            <p:nvPr/>
          </p:nvSpPr>
          <p:spPr bwMode="auto">
            <a:xfrm>
              <a:off x="4475183" y="3187720"/>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1 - Home </a:t>
              </a:r>
              <a:r>
                <a:rPr lang="en-GB" dirty="0">
                  <a:latin typeface="Calibri" pitchFamily="34" charset="0"/>
                  <a:cs typeface="Calibri" pitchFamily="34" charset="0"/>
                </a:rPr>
                <a:t>/ </a:t>
              </a:r>
            </a:p>
            <a:p>
              <a:pPr algn="ctr"/>
              <a:r>
                <a:rPr lang="en-GB" dirty="0">
                  <a:latin typeface="Calibri" pitchFamily="34" charset="0"/>
                  <a:cs typeface="Calibri" pitchFamily="34" charset="0"/>
                </a:rPr>
                <a:t>about</a:t>
              </a:r>
            </a:p>
          </p:txBody>
        </p:sp>
        <p:sp>
          <p:nvSpPr>
            <p:cNvPr id="8197" name="Rectangle 5"/>
            <p:cNvSpPr>
              <a:spLocks noChangeArrowheads="1"/>
            </p:cNvSpPr>
            <p:nvPr/>
          </p:nvSpPr>
          <p:spPr bwMode="auto">
            <a:xfrm>
              <a:off x="2855933" y="441168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2- Accessibility</a:t>
              </a:r>
            </a:p>
            <a:p>
              <a:pPr algn="ctr"/>
              <a:r>
                <a:rPr lang="en-GB" dirty="0" smtClean="0">
                  <a:latin typeface="Calibri" pitchFamily="34" charset="0"/>
                  <a:cs typeface="Calibri" pitchFamily="34" charset="0"/>
                </a:rPr>
                <a:t>options</a:t>
              </a:r>
              <a:endParaRPr lang="en-GB" dirty="0">
                <a:latin typeface="Calibri" pitchFamily="34" charset="0"/>
                <a:cs typeface="Calibri" pitchFamily="34" charset="0"/>
              </a:endParaRPr>
            </a:p>
          </p:txBody>
        </p:sp>
        <p:sp>
          <p:nvSpPr>
            <p:cNvPr id="8198" name="Rectangle 6"/>
            <p:cNvSpPr>
              <a:spLocks noChangeArrowheads="1"/>
            </p:cNvSpPr>
            <p:nvPr/>
          </p:nvSpPr>
          <p:spPr bwMode="auto">
            <a:xfrm>
              <a:off x="4475183" y="441168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3 - DVD’s</a:t>
              </a:r>
              <a:endParaRPr lang="en-GB" dirty="0">
                <a:latin typeface="Calibri" pitchFamily="34" charset="0"/>
                <a:cs typeface="Calibri" pitchFamily="34" charset="0"/>
              </a:endParaRPr>
            </a:p>
          </p:txBody>
        </p:sp>
        <p:sp>
          <p:nvSpPr>
            <p:cNvPr id="8199" name="Rectangle 7"/>
            <p:cNvSpPr>
              <a:spLocks noChangeArrowheads="1"/>
            </p:cNvSpPr>
            <p:nvPr/>
          </p:nvSpPr>
          <p:spPr bwMode="auto">
            <a:xfrm>
              <a:off x="6203971" y="441168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4 - Computer</a:t>
              </a:r>
              <a:endParaRPr lang="en-GB" dirty="0">
                <a:latin typeface="Calibri" pitchFamily="34" charset="0"/>
                <a:cs typeface="Calibri" pitchFamily="34" charset="0"/>
              </a:endParaRPr>
            </a:p>
            <a:p>
              <a:pPr algn="ctr"/>
              <a:r>
                <a:rPr lang="en-GB" dirty="0">
                  <a:latin typeface="Calibri" pitchFamily="34" charset="0"/>
                  <a:cs typeface="Calibri" pitchFamily="34" charset="0"/>
                </a:rPr>
                <a:t>Games</a:t>
              </a:r>
            </a:p>
          </p:txBody>
        </p:sp>
        <p:sp>
          <p:nvSpPr>
            <p:cNvPr id="8200" name="Rectangle 8"/>
            <p:cNvSpPr>
              <a:spLocks noChangeArrowheads="1"/>
            </p:cNvSpPr>
            <p:nvPr/>
          </p:nvSpPr>
          <p:spPr bwMode="auto">
            <a:xfrm>
              <a:off x="4475183" y="563723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6 - How </a:t>
              </a:r>
              <a:r>
                <a:rPr lang="en-GB" dirty="0">
                  <a:latin typeface="Calibri" pitchFamily="34" charset="0"/>
                  <a:cs typeface="Calibri" pitchFamily="34" charset="0"/>
                </a:rPr>
                <a:t>to </a:t>
              </a:r>
              <a:endParaRPr lang="en-GB" dirty="0" smtClean="0">
                <a:latin typeface="Calibri" pitchFamily="34" charset="0"/>
                <a:cs typeface="Calibri" pitchFamily="34" charset="0"/>
              </a:endParaRPr>
            </a:p>
            <a:p>
              <a:pPr algn="ctr"/>
              <a:r>
                <a:rPr lang="en-GB" dirty="0" smtClean="0">
                  <a:latin typeface="Calibri" pitchFamily="34" charset="0"/>
                  <a:cs typeface="Calibri" pitchFamily="34" charset="0"/>
                </a:rPr>
                <a:t>order</a:t>
              </a:r>
              <a:endParaRPr lang="en-GB" dirty="0">
                <a:latin typeface="Calibri" pitchFamily="34" charset="0"/>
                <a:cs typeface="Calibri" pitchFamily="34" charset="0"/>
              </a:endParaRPr>
            </a:p>
          </p:txBody>
        </p:sp>
        <p:cxnSp>
          <p:nvCxnSpPr>
            <p:cNvPr id="8201" name="AutoShape 9"/>
            <p:cNvCxnSpPr>
              <a:cxnSpLocks noChangeShapeType="1"/>
              <a:stCxn id="8196" idx="1"/>
              <a:endCxn id="8197" idx="0"/>
            </p:cNvCxnSpPr>
            <p:nvPr/>
          </p:nvCxnSpPr>
          <p:spPr bwMode="auto">
            <a:xfrm rot="10800000" flipV="1">
              <a:off x="3540146" y="3548083"/>
              <a:ext cx="935037" cy="863600"/>
            </a:xfrm>
            <a:prstGeom prst="bentConnector2">
              <a:avLst/>
            </a:prstGeom>
            <a:noFill/>
            <a:ln w="9525">
              <a:solidFill>
                <a:schemeClr val="tx1"/>
              </a:solidFill>
              <a:miter lim="800000"/>
              <a:headEnd type="triangle" w="med" len="med"/>
              <a:tailEnd type="triangle" w="med" len="med"/>
            </a:ln>
          </p:spPr>
        </p:cxnSp>
        <p:cxnSp>
          <p:nvCxnSpPr>
            <p:cNvPr id="8202" name="AutoShape 10"/>
            <p:cNvCxnSpPr>
              <a:cxnSpLocks noChangeShapeType="1"/>
              <a:stCxn id="8198" idx="0"/>
              <a:endCxn id="8196" idx="2"/>
            </p:cNvCxnSpPr>
            <p:nvPr/>
          </p:nvCxnSpPr>
          <p:spPr bwMode="auto">
            <a:xfrm rot="-5400000">
              <a:off x="4907777" y="4160064"/>
              <a:ext cx="503238" cy="0"/>
            </a:xfrm>
            <a:prstGeom prst="straightConnector1">
              <a:avLst/>
            </a:prstGeom>
            <a:noFill/>
            <a:ln w="9525">
              <a:solidFill>
                <a:schemeClr val="tx1"/>
              </a:solidFill>
              <a:round/>
              <a:headEnd type="triangle" w="med" len="med"/>
              <a:tailEnd type="triangle" w="med" len="med"/>
            </a:ln>
          </p:spPr>
        </p:cxnSp>
        <p:cxnSp>
          <p:nvCxnSpPr>
            <p:cNvPr id="8203" name="AutoShape 11"/>
            <p:cNvCxnSpPr>
              <a:cxnSpLocks noChangeShapeType="1"/>
              <a:stCxn id="8196" idx="3"/>
              <a:endCxn id="8199" idx="0"/>
            </p:cNvCxnSpPr>
            <p:nvPr/>
          </p:nvCxnSpPr>
          <p:spPr bwMode="auto">
            <a:xfrm>
              <a:off x="5843608" y="3548083"/>
              <a:ext cx="1044575" cy="863600"/>
            </a:xfrm>
            <a:prstGeom prst="bentConnector2">
              <a:avLst/>
            </a:prstGeom>
            <a:noFill/>
            <a:ln w="9525">
              <a:solidFill>
                <a:schemeClr val="tx1"/>
              </a:solidFill>
              <a:miter lim="800000"/>
              <a:headEnd type="triangle" w="med" len="med"/>
              <a:tailEnd type="triangle" w="med" len="med"/>
            </a:ln>
          </p:spPr>
        </p:cxnSp>
        <p:cxnSp>
          <p:nvCxnSpPr>
            <p:cNvPr id="8204" name="AutoShape 12"/>
            <p:cNvCxnSpPr>
              <a:cxnSpLocks noChangeShapeType="1"/>
              <a:stCxn id="8198" idx="2"/>
              <a:endCxn id="8200" idx="0"/>
            </p:cNvCxnSpPr>
            <p:nvPr/>
          </p:nvCxnSpPr>
          <p:spPr bwMode="auto">
            <a:xfrm rot="5400000">
              <a:off x="4906983" y="5384821"/>
              <a:ext cx="504825" cy="0"/>
            </a:xfrm>
            <a:prstGeom prst="straightConnector1">
              <a:avLst/>
            </a:prstGeom>
            <a:noFill/>
            <a:ln w="9525">
              <a:solidFill>
                <a:schemeClr val="tx1"/>
              </a:solidFill>
              <a:round/>
              <a:headEnd type="triangle" w="med" len="med"/>
              <a:tailEnd type="triangle" w="med" len="med"/>
            </a:ln>
          </p:spPr>
        </p:cxnSp>
        <p:cxnSp>
          <p:nvCxnSpPr>
            <p:cNvPr id="8205" name="AutoShape 13"/>
            <p:cNvCxnSpPr>
              <a:cxnSpLocks noChangeShapeType="1"/>
              <a:stCxn id="8198" idx="1"/>
              <a:endCxn id="8197" idx="3"/>
            </p:cNvCxnSpPr>
            <p:nvPr/>
          </p:nvCxnSpPr>
          <p:spPr bwMode="auto">
            <a:xfrm rot="10800000">
              <a:off x="4224358" y="4772045"/>
              <a:ext cx="250825" cy="0"/>
            </a:xfrm>
            <a:prstGeom prst="straightConnector1">
              <a:avLst/>
            </a:prstGeom>
            <a:noFill/>
            <a:ln w="9525">
              <a:solidFill>
                <a:schemeClr val="tx1"/>
              </a:solidFill>
              <a:round/>
              <a:headEnd type="triangle" w="med" len="med"/>
              <a:tailEnd type="triangle" w="med" len="med"/>
            </a:ln>
          </p:spPr>
        </p:cxnSp>
        <p:cxnSp>
          <p:nvCxnSpPr>
            <p:cNvPr id="8206" name="AutoShape 14"/>
            <p:cNvCxnSpPr>
              <a:cxnSpLocks noChangeShapeType="1"/>
              <a:stCxn id="8199" idx="1"/>
              <a:endCxn id="8198" idx="3"/>
            </p:cNvCxnSpPr>
            <p:nvPr/>
          </p:nvCxnSpPr>
          <p:spPr bwMode="auto">
            <a:xfrm rot="10800000">
              <a:off x="5843608" y="4772045"/>
              <a:ext cx="360363" cy="0"/>
            </a:xfrm>
            <a:prstGeom prst="straightConnector1">
              <a:avLst/>
            </a:prstGeom>
            <a:noFill/>
            <a:ln w="9525">
              <a:solidFill>
                <a:schemeClr val="tx1"/>
              </a:solidFill>
              <a:round/>
              <a:headEnd type="triangle" w="med" len="med"/>
              <a:tailEnd type="triangle" w="med" len="med"/>
            </a:ln>
          </p:spPr>
        </p:cxnSp>
        <p:cxnSp>
          <p:nvCxnSpPr>
            <p:cNvPr id="8207" name="AutoShape 15"/>
            <p:cNvCxnSpPr>
              <a:cxnSpLocks noChangeShapeType="1"/>
              <a:stCxn id="8200" idx="2"/>
              <a:endCxn id="8196" idx="0"/>
            </p:cNvCxnSpPr>
            <p:nvPr/>
          </p:nvCxnSpPr>
          <p:spPr bwMode="auto">
            <a:xfrm rot="5400000" flipH="1" flipV="1">
              <a:off x="3575071" y="4772045"/>
              <a:ext cx="3170238" cy="1587"/>
            </a:xfrm>
            <a:prstGeom prst="bentConnector5">
              <a:avLst>
                <a:gd name="adj1" fmla="val -7213"/>
                <a:gd name="adj2" fmla="val 57500014"/>
                <a:gd name="adj3" fmla="val 107213"/>
              </a:avLst>
            </a:prstGeom>
            <a:noFill/>
            <a:ln w="9525">
              <a:solidFill>
                <a:schemeClr val="tx1"/>
              </a:solidFill>
              <a:miter lim="800000"/>
              <a:headEnd type="triangle" w="med" len="med"/>
              <a:tailEnd type="triangle" w="med" len="med"/>
            </a:ln>
          </p:spPr>
        </p:cxnSp>
        <p:sp>
          <p:nvSpPr>
            <p:cNvPr id="8209" name="Rectangle 17"/>
            <p:cNvSpPr>
              <a:spLocks noChangeArrowheads="1"/>
            </p:cNvSpPr>
            <p:nvPr/>
          </p:nvSpPr>
          <p:spPr bwMode="auto">
            <a:xfrm>
              <a:off x="2855933" y="5635645"/>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5 - Customer</a:t>
              </a:r>
              <a:endParaRPr lang="en-GB" dirty="0">
                <a:latin typeface="Calibri" pitchFamily="34" charset="0"/>
                <a:cs typeface="Calibri" pitchFamily="34" charset="0"/>
              </a:endParaRPr>
            </a:p>
            <a:p>
              <a:pPr algn="ctr"/>
              <a:r>
                <a:rPr lang="en-GB" dirty="0">
                  <a:latin typeface="Calibri" pitchFamily="34" charset="0"/>
                  <a:cs typeface="Calibri" pitchFamily="34" charset="0"/>
                </a:rPr>
                <a:t>Feedback</a:t>
              </a:r>
            </a:p>
          </p:txBody>
        </p:sp>
        <p:cxnSp>
          <p:nvCxnSpPr>
            <p:cNvPr id="8210" name="AutoShape 19"/>
            <p:cNvCxnSpPr>
              <a:cxnSpLocks noChangeShapeType="1"/>
            </p:cNvCxnSpPr>
            <p:nvPr/>
          </p:nvCxnSpPr>
          <p:spPr bwMode="auto">
            <a:xfrm rot="-5400000" flipH="1" flipV="1">
              <a:off x="2603521" y="3393404"/>
              <a:ext cx="2808288" cy="2303463"/>
            </a:xfrm>
            <a:prstGeom prst="bentConnector4">
              <a:avLst>
                <a:gd name="adj1" fmla="val -8139"/>
                <a:gd name="adj2" fmla="val 109926"/>
              </a:avLst>
            </a:prstGeom>
            <a:noFill/>
            <a:ln w="9525">
              <a:solidFill>
                <a:schemeClr val="tx1"/>
              </a:solidFill>
              <a:miter lim="800000"/>
              <a:headEnd type="triangle" w="med" len="med"/>
              <a:tailEnd type="triangle" w="med" len="med"/>
            </a:ln>
          </p:spPr>
        </p:cxnSp>
        <p:cxnSp>
          <p:nvCxnSpPr>
            <p:cNvPr id="20" name="AutoShape 9"/>
            <p:cNvCxnSpPr>
              <a:cxnSpLocks noChangeShapeType="1"/>
              <a:stCxn id="8197" idx="2"/>
              <a:endCxn id="8209" idx="0"/>
            </p:cNvCxnSpPr>
            <p:nvPr/>
          </p:nvCxnSpPr>
          <p:spPr bwMode="auto">
            <a:xfrm rot="5400000">
              <a:off x="3288528" y="5384026"/>
              <a:ext cx="503237" cy="1588"/>
            </a:xfrm>
            <a:prstGeom prst="bentConnector3">
              <a:avLst>
                <a:gd name="adj1" fmla="val 50000"/>
              </a:avLst>
            </a:prstGeom>
            <a:noFill/>
            <a:ln w="9525">
              <a:solidFill>
                <a:schemeClr val="tx1"/>
              </a:solidFill>
              <a:miter lim="800000"/>
              <a:headEnd type="triangle" w="med" len="med"/>
              <a:tailEnd type="triangle" w="med" len="med"/>
            </a:ln>
          </p:spPr>
        </p:cxnSp>
        <p:cxnSp>
          <p:nvCxnSpPr>
            <p:cNvPr id="23" name="AutoShape 9"/>
            <p:cNvCxnSpPr>
              <a:cxnSpLocks noChangeShapeType="1"/>
              <a:stCxn id="8197" idx="2"/>
              <a:endCxn id="8198" idx="2"/>
            </p:cNvCxnSpPr>
            <p:nvPr/>
          </p:nvCxnSpPr>
          <p:spPr bwMode="auto">
            <a:xfrm rot="16200000" flipH="1">
              <a:off x="4349771" y="4322783"/>
              <a:ext cx="1588" cy="1619250"/>
            </a:xfrm>
            <a:prstGeom prst="bentConnector3">
              <a:avLst>
                <a:gd name="adj1" fmla="val 14395466"/>
              </a:avLst>
            </a:prstGeom>
            <a:noFill/>
            <a:ln w="9525">
              <a:solidFill>
                <a:schemeClr val="tx1"/>
              </a:solidFill>
              <a:miter lim="800000"/>
              <a:headEnd type="triangle" w="med" len="med"/>
              <a:tailEnd type="triangle" w="med" len="med"/>
            </a:ln>
          </p:spPr>
        </p:cxnSp>
        <p:cxnSp>
          <p:nvCxnSpPr>
            <p:cNvPr id="26" name="AutoShape 9"/>
            <p:cNvCxnSpPr>
              <a:cxnSpLocks noChangeShapeType="1"/>
              <a:stCxn id="8197" idx="2"/>
              <a:endCxn id="8199" idx="2"/>
            </p:cNvCxnSpPr>
            <p:nvPr/>
          </p:nvCxnSpPr>
          <p:spPr bwMode="auto">
            <a:xfrm rot="16200000" flipH="1">
              <a:off x="5214165" y="3458389"/>
              <a:ext cx="1588" cy="3348038"/>
            </a:xfrm>
            <a:prstGeom prst="bentConnector3">
              <a:avLst>
                <a:gd name="adj1" fmla="val 14395466"/>
              </a:avLst>
            </a:prstGeom>
            <a:noFill/>
            <a:ln w="9525">
              <a:solidFill>
                <a:schemeClr val="tx1"/>
              </a:solidFill>
              <a:miter lim="800000"/>
              <a:headEnd type="triangle" w="med" len="med"/>
              <a:tailEnd type="triangle" w="med" len="med"/>
            </a:ln>
          </p:spPr>
        </p:cxnSp>
        <p:cxnSp>
          <p:nvCxnSpPr>
            <p:cNvPr id="29" name="AutoShape 9"/>
            <p:cNvCxnSpPr>
              <a:cxnSpLocks noChangeShapeType="1"/>
              <a:stCxn id="8197" idx="2"/>
              <a:endCxn id="8200" idx="0"/>
            </p:cNvCxnSpPr>
            <p:nvPr/>
          </p:nvCxnSpPr>
          <p:spPr bwMode="auto">
            <a:xfrm rot="16200000" flipH="1">
              <a:off x="4097359" y="4575195"/>
              <a:ext cx="504825" cy="1619250"/>
            </a:xfrm>
            <a:prstGeom prst="bentConnector3">
              <a:avLst>
                <a:gd name="adj1" fmla="val 50000"/>
              </a:avLst>
            </a:prstGeom>
            <a:noFill/>
            <a:ln w="9525">
              <a:solidFill>
                <a:schemeClr val="tx1"/>
              </a:solidFill>
              <a:miter lim="800000"/>
              <a:headEnd type="triangle" w="med" len="med"/>
              <a:tailEnd type="triangle" w="med" len="med"/>
            </a:ln>
          </p:spPr>
        </p:cxnSp>
      </p:grpSp>
      <p:sp>
        <p:nvSpPr>
          <p:cNvPr id="24" name="Title 2"/>
          <p:cNvSpPr>
            <a:spLocks noGrp="1"/>
          </p:cNvSpPr>
          <p:nvPr>
            <p:ph type="title"/>
          </p:nvPr>
        </p:nvSpPr>
        <p:spPr>
          <a:xfrm>
            <a:off x="35496" y="44624"/>
            <a:ext cx="7920880" cy="548680"/>
          </a:xfrm>
        </p:spPr>
        <p:txBody>
          <a:bodyPr>
            <a:noAutofit/>
          </a:bodyPr>
          <a:lstStyle/>
          <a:p>
            <a:r>
              <a:rPr lang="en-US" sz="2400" dirty="0"/>
              <a:t>P3.1 – Prepare a plan for realising </a:t>
            </a:r>
            <a:r>
              <a:rPr lang="en-US" sz="2400" dirty="0" smtClean="0"/>
              <a:t>improvements – Site Map</a:t>
            </a:r>
            <a:endParaRPr lang="en-GB" sz="2400" dirty="0"/>
          </a:p>
        </p:txBody>
      </p:sp>
    </p:spTree>
    <p:extLst>
      <p:ext uri="{BB962C8B-B14F-4D97-AF65-F5344CB8AC3E}">
        <p14:creationId xmlns:p14="http://schemas.microsoft.com/office/powerpoint/2010/main" val="25950078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1052736"/>
            <a:ext cx="8725893" cy="5197475"/>
          </a:xfrm>
        </p:spPr>
        <p:txBody>
          <a:bodyPr>
            <a:normAutofit/>
          </a:bodyPr>
          <a:lstStyle/>
          <a:p>
            <a:pPr marL="0" indent="0">
              <a:spcAft>
                <a:spcPts val="0"/>
              </a:spcAft>
              <a:buNone/>
            </a:pPr>
            <a:r>
              <a:rPr lang="en-GB" sz="2300" b="1" dirty="0" smtClean="0">
                <a:solidFill>
                  <a:srgbClr val="FF0000"/>
                </a:solidFill>
                <a:latin typeface="Arial" panose="020B0604020202020204" pitchFamily="34" charset="0"/>
                <a:cs typeface="Arial" panose="020B0604020202020204" pitchFamily="34" charset="0"/>
              </a:rPr>
              <a:t>P3.2 </a:t>
            </a:r>
            <a:r>
              <a:rPr lang="en-GB" sz="2300" b="1" dirty="0">
                <a:solidFill>
                  <a:srgbClr val="FF0000"/>
                </a:solidFill>
                <a:latin typeface="Arial" panose="020B0604020202020204" pitchFamily="34" charset="0"/>
                <a:cs typeface="Arial" panose="020B0604020202020204" pitchFamily="34" charset="0"/>
              </a:rPr>
              <a:t>– Task </a:t>
            </a:r>
            <a:r>
              <a:rPr lang="en-GB" sz="2300" b="1" dirty="0" smtClean="0">
                <a:solidFill>
                  <a:srgbClr val="FF0000"/>
                </a:solidFill>
                <a:latin typeface="Arial" panose="020B0604020202020204" pitchFamily="34" charset="0"/>
                <a:cs typeface="Arial" panose="020B0604020202020204" pitchFamily="34" charset="0"/>
              </a:rPr>
              <a:t>07 –</a:t>
            </a:r>
            <a:r>
              <a:rPr lang="en-GB" sz="2300" dirty="0" smtClean="0">
                <a:solidFill>
                  <a:srgbClr val="FF0000"/>
                </a:solidFill>
                <a:latin typeface="Arial" panose="020B0604020202020204" pitchFamily="34" charset="0"/>
                <a:cs typeface="Arial" panose="020B0604020202020204" pitchFamily="34" charset="0"/>
              </a:rPr>
              <a:t> Design, Illustrate and explain choice of navigation bars for your website in line with the clients needs.</a:t>
            </a:r>
          </a:p>
          <a:p>
            <a:pPr marL="457200" lvl="1">
              <a:spcAft>
                <a:spcPts val="0"/>
              </a:spcAft>
              <a:buClr>
                <a:srgbClr val="00B050"/>
              </a:buClr>
              <a:buFont typeface="Arial" panose="020B0604020202020204" pitchFamily="34" charset="0"/>
              <a:buChar char="•"/>
            </a:pPr>
            <a:r>
              <a:rPr lang="en-GB" dirty="0" smtClean="0">
                <a:latin typeface="Arial" panose="020B0604020202020204" pitchFamily="34" charset="0"/>
                <a:cs typeface="Arial" panose="020B0604020202020204" pitchFamily="34" charset="0"/>
              </a:rPr>
              <a:t>This should be generic enough so that all of your pages can follow it</a:t>
            </a:r>
          </a:p>
          <a:p>
            <a:pPr marL="457200" lvl="1">
              <a:spcAft>
                <a:spcPts val="0"/>
              </a:spcAft>
              <a:buClr>
                <a:srgbClr val="00B050"/>
              </a:buClr>
              <a:buFont typeface="Arial" panose="020B0604020202020204" pitchFamily="34" charset="0"/>
              <a:buChar char="•"/>
            </a:pPr>
            <a:r>
              <a:rPr lang="en-GB" dirty="0" smtClean="0">
                <a:latin typeface="Arial" panose="020B0604020202020204" pitchFamily="34" charset="0"/>
                <a:cs typeface="Arial" panose="020B0604020202020204" pitchFamily="34" charset="0"/>
              </a:rPr>
              <a:t>You need to detail everything that will</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be consistent on all pages, fonts, </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size, colours, background colours, </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accessibility options, site map, </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location of navigation system, logo, </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additional or external links.</a:t>
            </a:r>
          </a:p>
        </p:txBody>
      </p:sp>
      <p:sp>
        <p:nvSpPr>
          <p:cNvPr id="5" name="Rectangle 4"/>
          <p:cNvSpPr/>
          <p:nvPr/>
        </p:nvSpPr>
        <p:spPr>
          <a:xfrm>
            <a:off x="261581" y="4730368"/>
            <a:ext cx="5378347" cy="1938992"/>
          </a:xfrm>
          <a:prstGeom prst="rect">
            <a:avLst/>
          </a:prstGeom>
          <a:solidFill>
            <a:srgbClr val="FDCFD2"/>
          </a:solidFill>
          <a:ln>
            <a:solidFill>
              <a:srgbClr val="B21212"/>
            </a:solidFill>
          </a:ln>
        </p:spPr>
        <p:txBody>
          <a:bodyPr wrap="square">
            <a:spAutoFit/>
          </a:bodyPr>
          <a:lstStyle/>
          <a:p>
            <a:pPr algn="ctr">
              <a:spcBef>
                <a:spcPts val="0"/>
              </a:spcBef>
            </a:pPr>
            <a:r>
              <a:rPr lang="en-GB" sz="2000" b="1" dirty="0" smtClean="0">
                <a:latin typeface="Arial" panose="020B0604020202020204" pitchFamily="34" charset="0"/>
                <a:cs typeface="Arial" panose="020B0604020202020204" pitchFamily="34" charset="0"/>
              </a:rPr>
              <a:t>Navigation Bar</a:t>
            </a:r>
          </a:p>
          <a:p>
            <a:pPr marL="342900" indent="-342900">
              <a:spcBef>
                <a:spcPts val="0"/>
              </a:spcBef>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Headings = Times new roman size 24</a:t>
            </a:r>
          </a:p>
          <a:p>
            <a:pPr marL="342900" indent="-342900">
              <a:spcBef>
                <a:spcPts val="0"/>
              </a:spcBef>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Subheading = Times new roman size 20</a:t>
            </a:r>
          </a:p>
          <a:p>
            <a:pPr marL="342900" indent="-342900">
              <a:spcBef>
                <a:spcPts val="0"/>
              </a:spcBef>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Text = Times new roman size 14</a:t>
            </a:r>
          </a:p>
          <a:p>
            <a:pPr marL="342900" indent="-342900">
              <a:spcBef>
                <a:spcPts val="0"/>
              </a:spcBef>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All Text colour = black</a:t>
            </a:r>
          </a:p>
          <a:p>
            <a:pPr marL="342900" indent="-342900">
              <a:spcBef>
                <a:spcPts val="0"/>
              </a:spcBef>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Page colour = White</a:t>
            </a:r>
          </a:p>
        </p:txBody>
      </p:sp>
      <p:sp>
        <p:nvSpPr>
          <p:cNvPr id="42" name="Title 2"/>
          <p:cNvSpPr>
            <a:spLocks noGrp="1"/>
          </p:cNvSpPr>
          <p:nvPr>
            <p:ph type="title"/>
          </p:nvPr>
        </p:nvSpPr>
        <p:spPr>
          <a:xfrm>
            <a:off x="35496" y="44624"/>
            <a:ext cx="7920880" cy="548680"/>
          </a:xfrm>
        </p:spPr>
        <p:txBody>
          <a:bodyPr>
            <a:noAutofit/>
          </a:bodyPr>
          <a:lstStyle/>
          <a:p>
            <a:r>
              <a:rPr lang="en-GB" sz="2200" dirty="0" smtClean="0"/>
              <a:t>P3.2 </a:t>
            </a:r>
            <a:r>
              <a:rPr lang="en-GB" sz="2200" dirty="0"/>
              <a:t>– </a:t>
            </a:r>
            <a:r>
              <a:rPr lang="en-US" sz="2200" dirty="0"/>
              <a:t>Prepare a plan for realising </a:t>
            </a:r>
            <a:r>
              <a:rPr lang="en-US" sz="2200" dirty="0" smtClean="0"/>
              <a:t>improvements – Navigation Bar</a:t>
            </a:r>
            <a:endParaRPr lang="en-GB" sz="2200" dirty="0"/>
          </a:p>
        </p:txBody>
      </p:sp>
      <p:pic>
        <p:nvPicPr>
          <p:cNvPr id="1026" name="Picture 2" descr="See original image"/>
          <p:cNvPicPr>
            <a:picLocks noChangeAspect="1" noChangeArrowheads="1"/>
          </p:cNvPicPr>
          <p:nvPr/>
        </p:nvPicPr>
        <p:blipFill rotWithShape="1">
          <a:blip r:embed="rId2">
            <a:extLst>
              <a:ext uri="{28A0092B-C50C-407E-A947-70E740481C1C}">
                <a14:useLocalDpi xmlns:a14="http://schemas.microsoft.com/office/drawing/2010/main" val="0"/>
              </a:ext>
            </a:extLst>
          </a:blip>
          <a:srcRect l="3800" t="13092" r="3359" b="15089"/>
          <a:stretch/>
        </p:blipFill>
        <p:spPr bwMode="auto">
          <a:xfrm>
            <a:off x="5794673" y="5233556"/>
            <a:ext cx="3024337" cy="136815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ector glossy web navigation button sty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4673" y="2204864"/>
            <a:ext cx="3025799" cy="2939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95862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19" y="1052736"/>
            <a:ext cx="8567491" cy="5197475"/>
          </a:xfrm>
        </p:spPr>
        <p:txBody>
          <a:bodyPr>
            <a:normAutofit/>
          </a:bodyPr>
          <a:lstStyle/>
          <a:p>
            <a:pPr marL="0" indent="0">
              <a:buNone/>
            </a:pPr>
            <a:r>
              <a:rPr lang="en-GB" sz="2100" b="1" dirty="0" smtClean="0">
                <a:solidFill>
                  <a:srgbClr val="FF0000"/>
                </a:solidFill>
                <a:latin typeface="Arial" panose="020B0604020202020204" pitchFamily="34" charset="0"/>
                <a:cs typeface="Arial" panose="020B0604020202020204" pitchFamily="34" charset="0"/>
              </a:rPr>
              <a:t>P3.3 </a:t>
            </a:r>
            <a:r>
              <a:rPr lang="en-GB" sz="2100" b="1" dirty="0">
                <a:solidFill>
                  <a:srgbClr val="FF0000"/>
                </a:solidFill>
                <a:latin typeface="Arial" panose="020B0604020202020204" pitchFamily="34" charset="0"/>
                <a:cs typeface="Arial" panose="020B0604020202020204" pitchFamily="34" charset="0"/>
              </a:rPr>
              <a:t>– Task </a:t>
            </a:r>
            <a:r>
              <a:rPr lang="en-GB" sz="2100" b="1" dirty="0" smtClean="0">
                <a:solidFill>
                  <a:srgbClr val="FF0000"/>
                </a:solidFill>
                <a:latin typeface="Arial" panose="020B0604020202020204" pitchFamily="34" charset="0"/>
                <a:cs typeface="Arial" panose="020B0604020202020204" pitchFamily="34" charset="0"/>
              </a:rPr>
              <a:t>08 </a:t>
            </a:r>
            <a:r>
              <a:rPr lang="en-GB" sz="2100" b="1" dirty="0">
                <a:solidFill>
                  <a:srgbClr val="FF0000"/>
                </a:solidFill>
                <a:latin typeface="Arial" panose="020B0604020202020204" pitchFamily="34" charset="0"/>
                <a:cs typeface="Arial" panose="020B0604020202020204" pitchFamily="34" charset="0"/>
              </a:rPr>
              <a:t>-</a:t>
            </a:r>
            <a:r>
              <a:rPr lang="en-GB" sz="2100" dirty="0">
                <a:solidFill>
                  <a:srgbClr val="FF0000"/>
                </a:solidFill>
                <a:latin typeface="Arial" panose="020B0604020202020204" pitchFamily="34" charset="0"/>
                <a:cs typeface="Arial" panose="020B0604020202020204" pitchFamily="34" charset="0"/>
              </a:rPr>
              <a:t> </a:t>
            </a:r>
            <a:r>
              <a:rPr lang="en-GB" sz="2100" dirty="0" smtClean="0">
                <a:solidFill>
                  <a:srgbClr val="FF0000"/>
                </a:solidFill>
                <a:latin typeface="Arial" panose="020B0604020202020204" pitchFamily="34" charset="0"/>
                <a:cs typeface="Arial" panose="020B0604020202020204" pitchFamily="34" charset="0"/>
              </a:rPr>
              <a:t>Illustrate and explain the house style for your website in line with your client’s specifications.</a:t>
            </a:r>
          </a:p>
          <a:p>
            <a:pPr marL="395288" lvl="1">
              <a:buClr>
                <a:srgbClr val="00B050"/>
              </a:buClr>
              <a:buFont typeface="Arial" panose="020B0604020202020204" pitchFamily="34" charset="0"/>
              <a:buChar char="•"/>
            </a:pPr>
            <a:r>
              <a:rPr lang="en-GB" sz="2100" dirty="0" smtClean="0">
                <a:latin typeface="Arial" panose="020B0604020202020204" pitchFamily="34" charset="0"/>
                <a:cs typeface="Arial" panose="020B0604020202020204" pitchFamily="34" charset="0"/>
              </a:rPr>
              <a:t>This should be generic enough so that all of your pages can follow it</a:t>
            </a:r>
          </a:p>
          <a:p>
            <a:pPr marL="395288" lvl="1">
              <a:buClr>
                <a:srgbClr val="00B050"/>
              </a:buClr>
              <a:buFont typeface="Arial" panose="020B0604020202020204" pitchFamily="34" charset="0"/>
              <a:buChar char="•"/>
            </a:pPr>
            <a:r>
              <a:rPr lang="en-GB" sz="2100" dirty="0" smtClean="0">
                <a:latin typeface="Arial" panose="020B0604020202020204" pitchFamily="34" charset="0"/>
                <a:cs typeface="Arial" panose="020B0604020202020204" pitchFamily="34" charset="0"/>
              </a:rPr>
              <a:t>You need to detail everything </a:t>
            </a:r>
            <a:br>
              <a:rPr lang="en-GB" sz="2100" dirty="0" smtClean="0">
                <a:latin typeface="Arial" panose="020B0604020202020204" pitchFamily="34" charset="0"/>
                <a:cs typeface="Arial" panose="020B0604020202020204" pitchFamily="34" charset="0"/>
              </a:rPr>
            </a:br>
            <a:r>
              <a:rPr lang="en-GB" sz="2100" dirty="0" smtClean="0">
                <a:latin typeface="Arial" panose="020B0604020202020204" pitchFamily="34" charset="0"/>
                <a:cs typeface="Arial" panose="020B0604020202020204" pitchFamily="34" charset="0"/>
              </a:rPr>
              <a:t>that will be consistent on all </a:t>
            </a:r>
            <a:br>
              <a:rPr lang="en-GB" sz="2100" dirty="0" smtClean="0">
                <a:latin typeface="Arial" panose="020B0604020202020204" pitchFamily="34" charset="0"/>
                <a:cs typeface="Arial" panose="020B0604020202020204" pitchFamily="34" charset="0"/>
              </a:rPr>
            </a:br>
            <a:r>
              <a:rPr lang="en-GB" sz="2100" dirty="0" smtClean="0">
                <a:latin typeface="Arial" panose="020B0604020202020204" pitchFamily="34" charset="0"/>
                <a:cs typeface="Arial" panose="020B0604020202020204" pitchFamily="34" charset="0"/>
              </a:rPr>
              <a:t>pages, fonts, sizes, colours, </a:t>
            </a:r>
            <a:br>
              <a:rPr lang="en-GB" sz="2100" dirty="0" smtClean="0">
                <a:latin typeface="Arial" panose="020B0604020202020204" pitchFamily="34" charset="0"/>
                <a:cs typeface="Arial" panose="020B0604020202020204" pitchFamily="34" charset="0"/>
              </a:rPr>
            </a:br>
            <a:r>
              <a:rPr lang="en-GB" sz="2100" dirty="0" smtClean="0">
                <a:latin typeface="Arial" panose="020B0604020202020204" pitchFamily="34" charset="0"/>
                <a:cs typeface="Arial" panose="020B0604020202020204" pitchFamily="34" charset="0"/>
              </a:rPr>
              <a:t>background colours, </a:t>
            </a:r>
            <a:br>
              <a:rPr lang="en-GB" sz="2100" dirty="0" smtClean="0">
                <a:latin typeface="Arial" panose="020B0604020202020204" pitchFamily="34" charset="0"/>
                <a:cs typeface="Arial" panose="020B0604020202020204" pitchFamily="34" charset="0"/>
              </a:rPr>
            </a:br>
            <a:r>
              <a:rPr lang="en-GB" sz="2100" dirty="0" smtClean="0">
                <a:latin typeface="Arial" panose="020B0604020202020204" pitchFamily="34" charset="0"/>
                <a:cs typeface="Arial" panose="020B0604020202020204" pitchFamily="34" charset="0"/>
              </a:rPr>
              <a:t>accessibility options, site map, </a:t>
            </a:r>
            <a:br>
              <a:rPr lang="en-GB" sz="2100" dirty="0" smtClean="0">
                <a:latin typeface="Arial" panose="020B0604020202020204" pitchFamily="34" charset="0"/>
                <a:cs typeface="Arial" panose="020B0604020202020204" pitchFamily="34" charset="0"/>
              </a:rPr>
            </a:br>
            <a:r>
              <a:rPr lang="en-GB" sz="2100" dirty="0" smtClean="0">
                <a:latin typeface="Arial" panose="020B0604020202020204" pitchFamily="34" charset="0"/>
                <a:cs typeface="Arial" panose="020B0604020202020204" pitchFamily="34" charset="0"/>
              </a:rPr>
              <a:t>location of navigation system, </a:t>
            </a:r>
            <a:br>
              <a:rPr lang="en-GB" sz="2100" dirty="0" smtClean="0">
                <a:latin typeface="Arial" panose="020B0604020202020204" pitchFamily="34" charset="0"/>
                <a:cs typeface="Arial" panose="020B0604020202020204" pitchFamily="34" charset="0"/>
              </a:rPr>
            </a:br>
            <a:r>
              <a:rPr lang="en-GB" sz="2100" dirty="0" smtClean="0">
                <a:latin typeface="Arial" panose="020B0604020202020204" pitchFamily="34" charset="0"/>
                <a:cs typeface="Arial" panose="020B0604020202020204" pitchFamily="34" charset="0"/>
              </a:rPr>
              <a:t>logo, additional or external links.</a:t>
            </a:r>
          </a:p>
        </p:txBody>
      </p:sp>
      <p:sp>
        <p:nvSpPr>
          <p:cNvPr id="5" name="Rectangle 4"/>
          <p:cNvSpPr/>
          <p:nvPr/>
        </p:nvSpPr>
        <p:spPr>
          <a:xfrm>
            <a:off x="273774" y="4915034"/>
            <a:ext cx="4370234" cy="1754326"/>
          </a:xfrm>
          <a:prstGeom prst="rect">
            <a:avLst/>
          </a:prstGeom>
          <a:solidFill>
            <a:srgbClr val="FDCFD2"/>
          </a:solidFill>
          <a:ln>
            <a:solidFill>
              <a:srgbClr val="DE0000"/>
            </a:solidFill>
          </a:ln>
        </p:spPr>
        <p:txBody>
          <a:bodyPr wrap="square">
            <a:spAutoFit/>
          </a:bodyPr>
          <a:lstStyle/>
          <a:p>
            <a:pPr algn="ctr">
              <a:spcBef>
                <a:spcPts val="0"/>
              </a:spcBef>
            </a:pPr>
            <a:r>
              <a:rPr lang="en-GB" b="1" dirty="0" smtClean="0">
                <a:latin typeface="Arial" panose="020B0604020202020204" pitchFamily="34" charset="0"/>
                <a:cs typeface="Arial" panose="020B0604020202020204" pitchFamily="34" charset="0"/>
              </a:rPr>
              <a:t>House Style</a:t>
            </a:r>
          </a:p>
          <a:p>
            <a:pPr>
              <a:spcBef>
                <a:spcPts val="0"/>
              </a:spcBef>
            </a:pPr>
            <a:r>
              <a:rPr lang="en-GB" dirty="0" smtClean="0">
                <a:latin typeface="Arial" panose="020B0604020202020204" pitchFamily="34" charset="0"/>
                <a:cs typeface="Arial" panose="020B0604020202020204" pitchFamily="34" charset="0"/>
              </a:rPr>
              <a:t>Headings = Times new roman size 24</a:t>
            </a:r>
          </a:p>
          <a:p>
            <a:pPr>
              <a:spcBef>
                <a:spcPts val="0"/>
              </a:spcBef>
            </a:pPr>
            <a:r>
              <a:rPr lang="en-GB" dirty="0" smtClean="0">
                <a:latin typeface="Arial" panose="020B0604020202020204" pitchFamily="34" charset="0"/>
                <a:cs typeface="Arial" panose="020B0604020202020204" pitchFamily="34" charset="0"/>
              </a:rPr>
              <a:t>Subheading = Times new roman size 20</a:t>
            </a:r>
          </a:p>
          <a:p>
            <a:pPr>
              <a:spcBef>
                <a:spcPts val="0"/>
              </a:spcBef>
            </a:pPr>
            <a:r>
              <a:rPr lang="en-GB" dirty="0" smtClean="0">
                <a:latin typeface="Arial" panose="020B0604020202020204" pitchFamily="34" charset="0"/>
                <a:cs typeface="Arial" panose="020B0604020202020204" pitchFamily="34" charset="0"/>
              </a:rPr>
              <a:t>Text = Times new roman size 14</a:t>
            </a:r>
          </a:p>
          <a:p>
            <a:pPr>
              <a:spcBef>
                <a:spcPts val="0"/>
              </a:spcBef>
            </a:pPr>
            <a:r>
              <a:rPr lang="en-GB" dirty="0" smtClean="0">
                <a:latin typeface="Arial" panose="020B0604020202020204" pitchFamily="34" charset="0"/>
                <a:cs typeface="Arial" panose="020B0604020202020204" pitchFamily="34" charset="0"/>
              </a:rPr>
              <a:t>All Text colour = black</a:t>
            </a:r>
          </a:p>
          <a:p>
            <a:pPr>
              <a:spcBef>
                <a:spcPts val="0"/>
              </a:spcBef>
            </a:pPr>
            <a:r>
              <a:rPr lang="en-GB" dirty="0" smtClean="0">
                <a:latin typeface="Arial" panose="020B0604020202020204" pitchFamily="34" charset="0"/>
                <a:cs typeface="Arial" panose="020B0604020202020204" pitchFamily="34" charset="0"/>
              </a:rPr>
              <a:t>Page colour = White</a:t>
            </a:r>
          </a:p>
        </p:txBody>
      </p:sp>
      <p:grpSp>
        <p:nvGrpSpPr>
          <p:cNvPr id="6" name="Group 5"/>
          <p:cNvGrpSpPr/>
          <p:nvPr/>
        </p:nvGrpSpPr>
        <p:grpSpPr>
          <a:xfrm>
            <a:off x="4713736" y="2276872"/>
            <a:ext cx="4250752" cy="4369087"/>
            <a:chOff x="4857752" y="2420888"/>
            <a:chExt cx="4250752" cy="4369087"/>
          </a:xfrm>
        </p:grpSpPr>
        <p:grpSp>
          <p:nvGrpSpPr>
            <p:cNvPr id="38" name="Group 37"/>
            <p:cNvGrpSpPr/>
            <p:nvPr/>
          </p:nvGrpSpPr>
          <p:grpSpPr>
            <a:xfrm>
              <a:off x="4857752" y="3000372"/>
              <a:ext cx="4250752" cy="3072604"/>
              <a:chOff x="285720" y="3067052"/>
              <a:chExt cx="4250752" cy="3072604"/>
            </a:xfrm>
          </p:grpSpPr>
          <p:sp>
            <p:nvSpPr>
              <p:cNvPr id="7" name="Rectangle 8"/>
              <p:cNvSpPr>
                <a:spLocks noChangeArrowheads="1"/>
              </p:cNvSpPr>
              <p:nvPr/>
            </p:nvSpPr>
            <p:spPr bwMode="auto">
              <a:xfrm>
                <a:off x="285720" y="3071810"/>
                <a:ext cx="4105275" cy="3067051"/>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8" name="Rectangle 9"/>
              <p:cNvSpPr>
                <a:spLocks noChangeArrowheads="1"/>
              </p:cNvSpPr>
              <p:nvPr/>
            </p:nvSpPr>
            <p:spPr bwMode="auto">
              <a:xfrm>
                <a:off x="358744" y="4216305"/>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Link to ?</a:t>
                </a:r>
                <a:endParaRPr lang="en-GB" sz="1200" dirty="0">
                  <a:latin typeface="Calibri" pitchFamily="34" charset="0"/>
                  <a:cs typeface="Calibri" pitchFamily="34" charset="0"/>
                </a:endParaRPr>
              </a:p>
            </p:txBody>
          </p:sp>
          <p:sp>
            <p:nvSpPr>
              <p:cNvPr id="9" name="Text Box 10"/>
              <p:cNvSpPr txBox="1">
                <a:spLocks noChangeArrowheads="1"/>
              </p:cNvSpPr>
              <p:nvPr/>
            </p:nvSpPr>
            <p:spPr bwMode="auto">
              <a:xfrm>
                <a:off x="285720" y="3863974"/>
                <a:ext cx="1042988" cy="366713"/>
              </a:xfrm>
              <a:prstGeom prst="rect">
                <a:avLst/>
              </a:prstGeom>
              <a:noFill/>
              <a:ln w="9525">
                <a:noFill/>
                <a:miter lim="800000"/>
                <a:headEnd/>
                <a:tailEnd/>
              </a:ln>
            </p:spPr>
            <p:txBody>
              <a:bodyPr>
                <a:spAutoFit/>
              </a:bodyPr>
              <a:lstStyle/>
              <a:p>
                <a:pPr>
                  <a:spcBef>
                    <a:spcPct val="50000"/>
                  </a:spcBef>
                </a:pPr>
                <a:r>
                  <a:rPr lang="en-GB">
                    <a:latin typeface="Calibri" pitchFamily="34" charset="0"/>
                    <a:cs typeface="Calibri" pitchFamily="34" charset="0"/>
                  </a:rPr>
                  <a:t>Links</a:t>
                </a:r>
              </a:p>
            </p:txBody>
          </p:sp>
          <p:sp>
            <p:nvSpPr>
              <p:cNvPr id="10" name="Line 11"/>
              <p:cNvSpPr>
                <a:spLocks noChangeShapeType="1"/>
              </p:cNvSpPr>
              <p:nvPr/>
            </p:nvSpPr>
            <p:spPr bwMode="auto">
              <a:xfrm flipH="1">
                <a:off x="285720" y="3781432"/>
                <a:ext cx="4105275" cy="0"/>
              </a:xfrm>
              <a:prstGeom prst="line">
                <a:avLst/>
              </a:prstGeom>
              <a:noFill/>
              <a:ln w="9525">
                <a:solidFill>
                  <a:schemeClr val="tx1"/>
                </a:solidFill>
                <a:round/>
                <a:headEnd/>
                <a:tailEnd/>
              </a:ln>
            </p:spPr>
            <p:txBody>
              <a:bodyPr/>
              <a:lstStyle/>
              <a:p>
                <a:endParaRPr lang="en-US">
                  <a:latin typeface="Calibri" pitchFamily="34" charset="0"/>
                  <a:cs typeface="Calibri" pitchFamily="34" charset="0"/>
                </a:endParaRPr>
              </a:p>
            </p:txBody>
          </p:sp>
          <p:sp>
            <p:nvSpPr>
              <p:cNvPr id="11" name="Rectangle 12"/>
              <p:cNvSpPr>
                <a:spLocks noChangeArrowheads="1"/>
              </p:cNvSpPr>
              <p:nvPr/>
            </p:nvSpPr>
            <p:spPr bwMode="auto">
              <a:xfrm>
                <a:off x="301581" y="3067052"/>
                <a:ext cx="912833" cy="714380"/>
              </a:xfrm>
              <a:prstGeom prst="rect">
                <a:avLst/>
              </a:prstGeom>
              <a:noFill/>
              <a:ln w="9525">
                <a:solidFill>
                  <a:schemeClr val="tx1"/>
                </a:solidFill>
                <a:round/>
                <a:headEnd/>
                <a:tailEnd/>
              </a:ln>
            </p:spPr>
            <p:txBody>
              <a:bodyPr anchor="ctr"/>
              <a:lstStyle/>
              <a:p>
                <a:pPr algn="ctr"/>
                <a:r>
                  <a:rPr lang="en-GB" dirty="0" smtClean="0">
                    <a:latin typeface="Calibri" pitchFamily="34" charset="0"/>
                    <a:cs typeface="Calibri" pitchFamily="34" charset="0"/>
                  </a:rPr>
                  <a:t>LOGO</a:t>
                </a:r>
                <a:endParaRPr lang="en-GB" dirty="0">
                  <a:latin typeface="Calibri" pitchFamily="34" charset="0"/>
                  <a:cs typeface="Calibri" pitchFamily="34" charset="0"/>
                </a:endParaRPr>
              </a:p>
            </p:txBody>
          </p:sp>
          <p:sp>
            <p:nvSpPr>
              <p:cNvPr id="12" name="Rectangle 14"/>
              <p:cNvSpPr>
                <a:spLocks noChangeArrowheads="1"/>
              </p:cNvSpPr>
              <p:nvPr/>
            </p:nvSpPr>
            <p:spPr bwMode="auto">
              <a:xfrm>
                <a:off x="358744" y="4719542"/>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Link to ?</a:t>
                </a:r>
                <a:endParaRPr lang="en-GB" sz="1200" dirty="0">
                  <a:latin typeface="Calibri" pitchFamily="34" charset="0"/>
                  <a:cs typeface="Calibri" pitchFamily="34" charset="0"/>
                </a:endParaRPr>
              </a:p>
            </p:txBody>
          </p:sp>
          <p:sp>
            <p:nvSpPr>
              <p:cNvPr id="13" name="Rectangle 15"/>
              <p:cNvSpPr>
                <a:spLocks noChangeArrowheads="1"/>
              </p:cNvSpPr>
              <p:nvPr/>
            </p:nvSpPr>
            <p:spPr bwMode="auto">
              <a:xfrm>
                <a:off x="358744" y="5224367"/>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400" dirty="0" smtClean="0">
                    <a:latin typeface="Calibri" pitchFamily="34" charset="0"/>
                    <a:cs typeface="Calibri" pitchFamily="34" charset="0"/>
                  </a:rPr>
                  <a:t>Link to ?</a:t>
                </a:r>
                <a:endParaRPr lang="en-GB" sz="1400" dirty="0">
                  <a:latin typeface="Calibri" pitchFamily="34" charset="0"/>
                  <a:cs typeface="Calibri" pitchFamily="34" charset="0"/>
                </a:endParaRPr>
              </a:p>
            </p:txBody>
          </p:sp>
          <p:sp>
            <p:nvSpPr>
              <p:cNvPr id="14" name="Text Box 16"/>
              <p:cNvSpPr txBox="1">
                <a:spLocks noChangeArrowheads="1"/>
              </p:cNvSpPr>
              <p:nvPr/>
            </p:nvSpPr>
            <p:spPr bwMode="auto">
              <a:xfrm>
                <a:off x="1593810" y="3176891"/>
                <a:ext cx="2714644" cy="461665"/>
              </a:xfrm>
              <a:prstGeom prst="rect">
                <a:avLst/>
              </a:prstGeom>
              <a:noFill/>
              <a:ln w="9525">
                <a:noFill/>
                <a:miter lim="800000"/>
                <a:headEnd/>
                <a:tailEnd/>
              </a:ln>
            </p:spPr>
            <p:txBody>
              <a:bodyPr wrap="square">
                <a:spAutoFit/>
              </a:bodyPr>
              <a:lstStyle/>
              <a:p>
                <a:pPr>
                  <a:spcBef>
                    <a:spcPct val="50000"/>
                  </a:spcBef>
                </a:pPr>
                <a:r>
                  <a:rPr lang="en-GB" sz="2400" dirty="0" smtClean="0">
                    <a:latin typeface="Calibri" pitchFamily="34" charset="0"/>
                    <a:cs typeface="Calibri" pitchFamily="34" charset="0"/>
                  </a:rPr>
                  <a:t>Heading, FSC</a:t>
                </a:r>
                <a:endParaRPr lang="en-GB" sz="2400" dirty="0">
                  <a:latin typeface="Calibri" pitchFamily="34" charset="0"/>
                  <a:cs typeface="Calibri" pitchFamily="34" charset="0"/>
                </a:endParaRPr>
              </a:p>
            </p:txBody>
          </p:sp>
          <p:sp>
            <p:nvSpPr>
              <p:cNvPr id="15" name="Text Box 18"/>
              <p:cNvSpPr txBox="1">
                <a:spLocks noChangeArrowheads="1"/>
              </p:cNvSpPr>
              <p:nvPr/>
            </p:nvSpPr>
            <p:spPr bwMode="auto">
              <a:xfrm>
                <a:off x="1236620" y="3781432"/>
                <a:ext cx="2376488" cy="366713"/>
              </a:xfrm>
              <a:prstGeom prst="rect">
                <a:avLst/>
              </a:prstGeom>
              <a:noFill/>
              <a:ln w="9525">
                <a:noFill/>
                <a:miter lim="800000"/>
                <a:headEnd/>
                <a:tailEnd/>
              </a:ln>
            </p:spPr>
            <p:txBody>
              <a:bodyPr>
                <a:spAutoFit/>
              </a:bodyPr>
              <a:lstStyle/>
              <a:p>
                <a:pPr>
                  <a:spcBef>
                    <a:spcPct val="50000"/>
                  </a:spcBef>
                </a:pPr>
                <a:r>
                  <a:rPr lang="en-GB" dirty="0" smtClean="0">
                    <a:latin typeface="Calibri" pitchFamily="34" charset="0"/>
                    <a:cs typeface="Calibri" pitchFamily="34" charset="0"/>
                  </a:rPr>
                  <a:t>Subheading, FSC</a:t>
                </a:r>
                <a:endParaRPr lang="en-GB" dirty="0">
                  <a:latin typeface="Calibri" pitchFamily="34" charset="0"/>
                  <a:cs typeface="Calibri" pitchFamily="34" charset="0"/>
                </a:endParaRPr>
              </a:p>
            </p:txBody>
          </p:sp>
          <p:sp>
            <p:nvSpPr>
              <p:cNvPr id="16" name="Rectangle 19"/>
              <p:cNvSpPr>
                <a:spLocks noChangeArrowheads="1"/>
              </p:cNvSpPr>
              <p:nvPr/>
            </p:nvSpPr>
            <p:spPr bwMode="auto">
              <a:xfrm>
                <a:off x="358744" y="5727605"/>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Link to ?</a:t>
                </a:r>
                <a:endParaRPr lang="en-GB" sz="1200" dirty="0">
                  <a:latin typeface="Calibri" pitchFamily="34" charset="0"/>
                  <a:cs typeface="Calibri" pitchFamily="34" charset="0"/>
                </a:endParaRPr>
              </a:p>
            </p:txBody>
          </p:sp>
          <p:cxnSp>
            <p:nvCxnSpPr>
              <p:cNvPr id="17" name="Straight Connector 16"/>
              <p:cNvCxnSpPr/>
              <p:nvPr/>
            </p:nvCxnSpPr>
            <p:spPr>
              <a:xfrm>
                <a:off x="1236620" y="4138622"/>
                <a:ext cx="3143272" cy="1588"/>
              </a:xfrm>
              <a:prstGeom prst="line">
                <a:avLst/>
              </a:prstGeom>
              <a:noFill/>
              <a:ln w="9525">
                <a:solidFill>
                  <a:schemeClr val="tx1"/>
                </a:solidFill>
                <a:round/>
                <a:headEnd/>
                <a:tailEnd/>
              </a:ln>
            </p:spPr>
          </p:cxnSp>
          <p:cxnSp>
            <p:nvCxnSpPr>
              <p:cNvPr id="18" name="Straight Connector 17"/>
              <p:cNvCxnSpPr/>
              <p:nvPr/>
            </p:nvCxnSpPr>
            <p:spPr>
              <a:xfrm>
                <a:off x="1236620" y="4708538"/>
                <a:ext cx="3143272" cy="1588"/>
              </a:xfrm>
              <a:prstGeom prst="line">
                <a:avLst/>
              </a:prstGeom>
              <a:noFill/>
              <a:ln w="9525">
                <a:solidFill>
                  <a:schemeClr val="tx1"/>
                </a:solidFill>
                <a:round/>
                <a:headEnd/>
                <a:tailEnd/>
              </a:ln>
            </p:spPr>
          </p:cxnSp>
          <p:cxnSp>
            <p:nvCxnSpPr>
              <p:cNvPr id="19" name="Straight Connector 18"/>
              <p:cNvCxnSpPr/>
              <p:nvPr/>
            </p:nvCxnSpPr>
            <p:spPr>
              <a:xfrm>
                <a:off x="1236620" y="5208604"/>
                <a:ext cx="3143272" cy="1588"/>
              </a:xfrm>
              <a:prstGeom prst="line">
                <a:avLst/>
              </a:prstGeom>
              <a:noFill/>
              <a:ln w="9525">
                <a:solidFill>
                  <a:schemeClr val="tx1"/>
                </a:solidFill>
                <a:round/>
                <a:headEnd/>
                <a:tailEnd/>
              </a:ln>
            </p:spPr>
          </p:cxnSp>
          <p:cxnSp>
            <p:nvCxnSpPr>
              <p:cNvPr id="20" name="Straight Connector 19"/>
              <p:cNvCxnSpPr/>
              <p:nvPr/>
            </p:nvCxnSpPr>
            <p:spPr>
              <a:xfrm>
                <a:off x="1214414" y="5710258"/>
                <a:ext cx="3143272" cy="1588"/>
              </a:xfrm>
              <a:prstGeom prst="line">
                <a:avLst/>
              </a:prstGeom>
              <a:noFill/>
              <a:ln w="9525">
                <a:solidFill>
                  <a:schemeClr val="tx1"/>
                </a:solidFill>
                <a:round/>
                <a:headEnd/>
                <a:tailEnd/>
              </a:ln>
            </p:spPr>
          </p:cxnSp>
          <p:cxnSp>
            <p:nvCxnSpPr>
              <p:cNvPr id="21" name="Straight Connector 20"/>
              <p:cNvCxnSpPr/>
              <p:nvPr/>
            </p:nvCxnSpPr>
            <p:spPr>
              <a:xfrm rot="5400000">
                <a:off x="1715274" y="4924440"/>
                <a:ext cx="1570842" cy="794"/>
              </a:xfrm>
              <a:prstGeom prst="line">
                <a:avLst/>
              </a:prstGeom>
              <a:noFill/>
              <a:ln w="9525">
                <a:solidFill>
                  <a:schemeClr val="tx1"/>
                </a:solidFill>
                <a:round/>
                <a:headEnd/>
                <a:tailEnd/>
              </a:ln>
            </p:spPr>
          </p:cxnSp>
          <p:cxnSp>
            <p:nvCxnSpPr>
              <p:cNvPr id="22" name="Straight Connector 21"/>
              <p:cNvCxnSpPr/>
              <p:nvPr/>
            </p:nvCxnSpPr>
            <p:spPr>
              <a:xfrm rot="5400000">
                <a:off x="36096" y="4959750"/>
                <a:ext cx="2357430" cy="794"/>
              </a:xfrm>
              <a:prstGeom prst="line">
                <a:avLst/>
              </a:prstGeom>
              <a:noFill/>
              <a:ln w="9525">
                <a:solidFill>
                  <a:schemeClr val="tx1"/>
                </a:solidFill>
                <a:round/>
                <a:headEnd/>
                <a:tailEnd/>
              </a:ln>
            </p:spPr>
          </p:cxnSp>
          <p:sp>
            <p:nvSpPr>
              <p:cNvPr id="23" name="TextBox 22"/>
              <p:cNvSpPr txBox="1"/>
              <p:nvPr/>
            </p:nvSpPr>
            <p:spPr>
              <a:xfrm>
                <a:off x="1214414" y="4214818"/>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Multimedia component</a:t>
                </a:r>
                <a:endParaRPr lang="en-US" sz="1100" dirty="0">
                  <a:latin typeface="Calibri" pitchFamily="34" charset="0"/>
                  <a:cs typeface="Calibri" pitchFamily="34" charset="0"/>
                </a:endParaRPr>
              </a:p>
            </p:txBody>
          </p:sp>
          <p:cxnSp>
            <p:nvCxnSpPr>
              <p:cNvPr id="26" name="Straight Connector 25"/>
              <p:cNvCxnSpPr/>
              <p:nvPr/>
            </p:nvCxnSpPr>
            <p:spPr>
              <a:xfrm rot="5400000">
                <a:off x="2857885" y="4924043"/>
                <a:ext cx="1571636" cy="794"/>
              </a:xfrm>
              <a:prstGeom prst="line">
                <a:avLst/>
              </a:prstGeom>
              <a:noFill/>
              <a:ln w="9525">
                <a:solidFill>
                  <a:schemeClr val="tx1"/>
                </a:solidFill>
                <a:round/>
                <a:headEnd/>
                <a:tailEnd/>
              </a:ln>
            </p:spPr>
          </p:cxnSp>
          <p:sp>
            <p:nvSpPr>
              <p:cNvPr id="27" name="TextBox 26"/>
              <p:cNvSpPr txBox="1"/>
              <p:nvPr/>
            </p:nvSpPr>
            <p:spPr>
              <a:xfrm>
                <a:off x="3679216" y="4167522"/>
                <a:ext cx="857256"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28" name="TextBox 27"/>
              <p:cNvSpPr txBox="1"/>
              <p:nvPr/>
            </p:nvSpPr>
            <p:spPr>
              <a:xfrm>
                <a:off x="3643306" y="4739026"/>
                <a:ext cx="857256"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29" name="TextBox 28"/>
              <p:cNvSpPr txBox="1"/>
              <p:nvPr/>
            </p:nvSpPr>
            <p:spPr>
              <a:xfrm>
                <a:off x="3643306" y="5207933"/>
                <a:ext cx="857256"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cxnSp>
            <p:nvCxnSpPr>
              <p:cNvPr id="30" name="Straight Connector 29"/>
              <p:cNvCxnSpPr/>
              <p:nvPr/>
            </p:nvCxnSpPr>
            <p:spPr>
              <a:xfrm rot="5400000">
                <a:off x="2570954" y="5924560"/>
                <a:ext cx="428604" cy="1588"/>
              </a:xfrm>
              <a:prstGeom prst="line">
                <a:avLst/>
              </a:prstGeom>
              <a:noFill/>
              <a:ln w="9525">
                <a:solidFill>
                  <a:schemeClr val="tx1"/>
                </a:solidFill>
                <a:round/>
                <a:headEnd/>
                <a:tailEnd/>
              </a:ln>
            </p:spPr>
          </p:cxnSp>
          <p:sp>
            <p:nvSpPr>
              <p:cNvPr id="31" name="TextBox 30"/>
              <p:cNvSpPr txBox="1"/>
              <p:nvPr/>
            </p:nvSpPr>
            <p:spPr>
              <a:xfrm>
                <a:off x="1214414" y="5707975"/>
                <a:ext cx="1643074" cy="369332"/>
              </a:xfrm>
              <a:prstGeom prst="rect">
                <a:avLst/>
              </a:prstGeom>
              <a:noFill/>
            </p:spPr>
            <p:txBody>
              <a:bodyPr wrap="square" rtlCol="0">
                <a:spAutoFit/>
              </a:bodyPr>
              <a:lstStyle/>
              <a:p>
                <a:r>
                  <a:rPr lang="en-GB" sz="900" dirty="0" smtClean="0">
                    <a:latin typeface="Calibri" pitchFamily="34" charset="0"/>
                    <a:cs typeface="Calibri" pitchFamily="34" charset="0"/>
                  </a:rPr>
                  <a:t>Email links</a:t>
                </a:r>
              </a:p>
              <a:p>
                <a:endParaRPr lang="en-US" sz="900" dirty="0">
                  <a:latin typeface="Calibri" pitchFamily="34" charset="0"/>
                  <a:cs typeface="Calibri" pitchFamily="34" charset="0"/>
                </a:endParaRPr>
              </a:p>
            </p:txBody>
          </p:sp>
          <p:sp>
            <p:nvSpPr>
              <p:cNvPr id="32" name="TextBox 31"/>
              <p:cNvSpPr txBox="1"/>
              <p:nvPr/>
            </p:nvSpPr>
            <p:spPr>
              <a:xfrm>
                <a:off x="2857488" y="5698116"/>
                <a:ext cx="1643074" cy="230832"/>
              </a:xfrm>
              <a:prstGeom prst="rect">
                <a:avLst/>
              </a:prstGeom>
              <a:noFill/>
            </p:spPr>
            <p:txBody>
              <a:bodyPr wrap="square" rtlCol="0">
                <a:spAutoFit/>
              </a:bodyPr>
              <a:lstStyle/>
              <a:p>
                <a:r>
                  <a:rPr lang="en-GB" sz="900" dirty="0" smtClean="0">
                    <a:latin typeface="Calibri" pitchFamily="34" charset="0"/>
                    <a:cs typeface="Calibri" pitchFamily="34" charset="0"/>
                  </a:rPr>
                  <a:t>External link , FSC</a:t>
                </a:r>
                <a:endParaRPr lang="en-US" sz="900" dirty="0">
                  <a:latin typeface="Calibri" pitchFamily="34" charset="0"/>
                  <a:cs typeface="Calibri" pitchFamily="34" charset="0"/>
                </a:endParaRPr>
              </a:p>
            </p:txBody>
          </p:sp>
          <p:sp>
            <p:nvSpPr>
              <p:cNvPr id="33" name="TextBox 32"/>
              <p:cNvSpPr txBox="1"/>
              <p:nvPr/>
            </p:nvSpPr>
            <p:spPr>
              <a:xfrm>
                <a:off x="2500298" y="4175198"/>
                <a:ext cx="1143008"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34" name="TextBox 33"/>
              <p:cNvSpPr txBox="1"/>
              <p:nvPr/>
            </p:nvSpPr>
            <p:spPr>
              <a:xfrm>
                <a:off x="2500298" y="4742729"/>
                <a:ext cx="1143008"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35" name="TextBox 34"/>
              <p:cNvSpPr txBox="1"/>
              <p:nvPr/>
            </p:nvSpPr>
            <p:spPr>
              <a:xfrm>
                <a:off x="2500298" y="5207933"/>
                <a:ext cx="1143008"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36" name="TextBox 35"/>
              <p:cNvSpPr txBox="1"/>
              <p:nvPr/>
            </p:nvSpPr>
            <p:spPr>
              <a:xfrm>
                <a:off x="1214414" y="4714884"/>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Multimedia component</a:t>
                </a:r>
                <a:endParaRPr lang="en-US" sz="1100" dirty="0">
                  <a:latin typeface="Calibri" pitchFamily="34" charset="0"/>
                  <a:cs typeface="Calibri" pitchFamily="34" charset="0"/>
                </a:endParaRPr>
              </a:p>
            </p:txBody>
          </p:sp>
          <p:sp>
            <p:nvSpPr>
              <p:cNvPr id="37" name="TextBox 36"/>
              <p:cNvSpPr txBox="1"/>
              <p:nvPr/>
            </p:nvSpPr>
            <p:spPr>
              <a:xfrm>
                <a:off x="1214414" y="5284129"/>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Multimedia component</a:t>
                </a:r>
                <a:endParaRPr lang="en-US" sz="1100" dirty="0">
                  <a:latin typeface="Calibri" pitchFamily="34" charset="0"/>
                  <a:cs typeface="Calibri" pitchFamily="34" charset="0"/>
                </a:endParaRPr>
              </a:p>
            </p:txBody>
          </p:sp>
        </p:grpSp>
        <p:sp>
          <p:nvSpPr>
            <p:cNvPr id="39" name="TextBox 38"/>
            <p:cNvSpPr txBox="1"/>
            <p:nvPr/>
          </p:nvSpPr>
          <p:spPr>
            <a:xfrm>
              <a:off x="4873613" y="6143644"/>
              <a:ext cx="4078311" cy="646331"/>
            </a:xfrm>
            <a:prstGeom prst="rect">
              <a:avLst/>
            </a:prstGeom>
            <a:noFill/>
            <a:ln>
              <a:solidFill>
                <a:schemeClr val="tx1"/>
              </a:solidFill>
            </a:ln>
          </p:spPr>
          <p:txBody>
            <a:bodyPr wrap="square" rtlCol="0">
              <a:spAutoFit/>
            </a:bodyPr>
            <a:lstStyle/>
            <a:p>
              <a:pPr algn="ctr"/>
              <a:r>
                <a:rPr lang="en-GB" dirty="0" smtClean="0">
                  <a:latin typeface="Calibri" pitchFamily="34" charset="0"/>
                  <a:cs typeface="Calibri" pitchFamily="34" charset="0"/>
                </a:rPr>
                <a:t>This example just for illustrative purposes and is not complete</a:t>
              </a:r>
              <a:endParaRPr lang="en-US" dirty="0">
                <a:latin typeface="Calibri" pitchFamily="34" charset="0"/>
                <a:cs typeface="Calibri" pitchFamily="34" charset="0"/>
              </a:endParaRPr>
            </a:p>
          </p:txBody>
        </p:sp>
        <p:sp>
          <p:nvSpPr>
            <p:cNvPr id="41" name="TextBox 40"/>
            <p:cNvSpPr txBox="1"/>
            <p:nvPr/>
          </p:nvSpPr>
          <p:spPr>
            <a:xfrm>
              <a:off x="6236389" y="2420888"/>
              <a:ext cx="2728099" cy="338554"/>
            </a:xfrm>
            <a:prstGeom prst="rect">
              <a:avLst/>
            </a:prstGeom>
            <a:noFill/>
          </p:spPr>
          <p:txBody>
            <a:bodyPr wrap="square" rtlCol="0">
              <a:spAutoFit/>
            </a:bodyPr>
            <a:lstStyle/>
            <a:p>
              <a:r>
                <a:rPr lang="en-GB" sz="1600" dirty="0" smtClean="0"/>
                <a:t>Background Colour will be ?</a:t>
              </a:r>
              <a:endParaRPr lang="en-GB" sz="1600" dirty="0"/>
            </a:p>
          </p:txBody>
        </p:sp>
        <p:cxnSp>
          <p:nvCxnSpPr>
            <p:cNvPr id="43" name="Straight Arrow Connector 42"/>
            <p:cNvCxnSpPr/>
            <p:nvPr/>
          </p:nvCxnSpPr>
          <p:spPr>
            <a:xfrm flipH="1">
              <a:off x="7380312" y="2780928"/>
              <a:ext cx="288032" cy="3600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42" name="Title 2"/>
          <p:cNvSpPr>
            <a:spLocks noGrp="1"/>
          </p:cNvSpPr>
          <p:nvPr>
            <p:ph type="title"/>
          </p:nvPr>
        </p:nvSpPr>
        <p:spPr>
          <a:xfrm>
            <a:off x="35496" y="44624"/>
            <a:ext cx="8005628" cy="548680"/>
          </a:xfrm>
        </p:spPr>
        <p:txBody>
          <a:bodyPr>
            <a:noAutofit/>
          </a:bodyPr>
          <a:lstStyle/>
          <a:p>
            <a:r>
              <a:rPr lang="en-GB" sz="2300" dirty="0" smtClean="0"/>
              <a:t>P3.3 </a:t>
            </a:r>
            <a:r>
              <a:rPr lang="en-GB" sz="2300" dirty="0"/>
              <a:t>– </a:t>
            </a:r>
            <a:r>
              <a:rPr lang="en-US" sz="2300" dirty="0"/>
              <a:t>Prepare a plan for realising </a:t>
            </a:r>
            <a:r>
              <a:rPr lang="en-US" sz="2300" dirty="0" smtClean="0"/>
              <a:t>improvements – House style</a:t>
            </a:r>
            <a:endParaRPr lang="en-GB" sz="2300" dirty="0"/>
          </a:p>
        </p:txBody>
      </p:sp>
    </p:spTree>
    <p:extLst>
      <p:ext uri="{BB962C8B-B14F-4D97-AF65-F5344CB8AC3E}">
        <p14:creationId xmlns:p14="http://schemas.microsoft.com/office/powerpoint/2010/main" val="7111727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1052736"/>
            <a:ext cx="6876764" cy="5357812"/>
          </a:xfrm>
        </p:spPr>
        <p:txBody>
          <a:bodyPr>
            <a:noAutofit/>
          </a:bodyPr>
          <a:lstStyle/>
          <a:p>
            <a:pPr marL="0" indent="0">
              <a:spcAft>
                <a:spcPts val="0"/>
              </a:spcAft>
              <a:buNone/>
            </a:pPr>
            <a:r>
              <a:rPr lang="en-GB" sz="2070" b="1" dirty="0" smtClean="0">
                <a:solidFill>
                  <a:srgbClr val="FF0000"/>
                </a:solidFill>
                <a:latin typeface="Arial" panose="020B0604020202020204" pitchFamily="34" charset="0"/>
                <a:cs typeface="Arial" panose="020B0604020202020204" pitchFamily="34" charset="0"/>
              </a:rPr>
              <a:t>P3.4 – Task 09 – </a:t>
            </a:r>
            <a:r>
              <a:rPr lang="en-GB" sz="2070" dirty="0" smtClean="0">
                <a:solidFill>
                  <a:srgbClr val="FF0000"/>
                </a:solidFill>
                <a:latin typeface="Arial" panose="020B0604020202020204" pitchFamily="34" charset="0"/>
                <a:cs typeface="Arial" panose="020B0604020202020204" pitchFamily="34" charset="0"/>
              </a:rPr>
              <a:t>Design a page plan based on your House style indicating the major content and functionality of your website in line with the clients specifications.</a:t>
            </a:r>
            <a:endParaRPr lang="en-GB" sz="2070" b="1" dirty="0" smtClean="0">
              <a:solidFill>
                <a:srgbClr val="FF0000"/>
              </a:solidFill>
              <a:latin typeface="Arial" panose="020B0604020202020204" pitchFamily="34" charset="0"/>
              <a:cs typeface="Arial" panose="020B0604020202020204" pitchFamily="34" charset="0"/>
            </a:endParaRPr>
          </a:p>
          <a:p>
            <a:pPr marL="346075" indent="-346075">
              <a:spcAft>
                <a:spcPts val="0"/>
              </a:spcAft>
              <a:buClr>
                <a:srgbClr val="00B050"/>
              </a:buClr>
              <a:buFont typeface="Wingdings 3" panose="05040102010807070707" pitchFamily="18" charset="2"/>
              <a:buChar char=""/>
            </a:pPr>
            <a:r>
              <a:rPr lang="en-GB" sz="2070" dirty="0" smtClean="0">
                <a:latin typeface="Arial" panose="020B0604020202020204" pitchFamily="34" charset="0"/>
                <a:cs typeface="Arial" panose="020B0604020202020204" pitchFamily="34" charset="0"/>
              </a:rPr>
              <a:t>You need to plan for the inclusion of at least three forms of Multimedia or Interactive Content on your website to make it more audience friendly.</a:t>
            </a:r>
          </a:p>
          <a:p>
            <a:pPr marL="346075" indent="-346075">
              <a:spcAft>
                <a:spcPts val="0"/>
              </a:spcAft>
              <a:buClr>
                <a:srgbClr val="00B050"/>
              </a:buClr>
              <a:buFont typeface="Wingdings 3" panose="05040102010807070707" pitchFamily="18" charset="2"/>
              <a:buChar char=""/>
            </a:pPr>
            <a:r>
              <a:rPr lang="en-GB" sz="2070" dirty="0" smtClean="0">
                <a:latin typeface="Arial" panose="020B0604020202020204" pitchFamily="34" charset="0"/>
                <a:cs typeface="Arial" panose="020B0604020202020204" pitchFamily="34" charset="0"/>
              </a:rPr>
              <a:t>Some examples include:</a:t>
            </a:r>
          </a:p>
          <a:p>
            <a:pPr marL="630238" lvl="1" indent="-231775">
              <a:spcAft>
                <a:spcPts val="0"/>
              </a:spcAft>
              <a:buClr>
                <a:srgbClr val="00B050"/>
              </a:buClr>
              <a:buFont typeface="Arial" panose="020B0604020202020204" pitchFamily="34" charset="0"/>
              <a:buChar char="•"/>
            </a:pPr>
            <a:r>
              <a:rPr lang="en-GB" sz="2070" dirty="0" smtClean="0">
                <a:latin typeface="Arial" panose="020B0604020202020204" pitchFamily="34" charset="0"/>
                <a:cs typeface="Arial" panose="020B0604020202020204" pitchFamily="34" charset="0"/>
              </a:rPr>
              <a:t>Login </a:t>
            </a:r>
            <a:r>
              <a:rPr lang="en-GB" sz="2070" dirty="0">
                <a:latin typeface="Arial" panose="020B0604020202020204" pitchFamily="34" charset="0"/>
                <a:cs typeface="Arial" panose="020B0604020202020204" pitchFamily="34" charset="0"/>
              </a:rPr>
              <a:t>and User Account option</a:t>
            </a:r>
          </a:p>
          <a:p>
            <a:pPr marL="630238" lvl="1" indent="-231775">
              <a:spcAft>
                <a:spcPts val="0"/>
              </a:spcAft>
              <a:buClr>
                <a:srgbClr val="00B050"/>
              </a:buClr>
              <a:buFont typeface="Arial" panose="020B0604020202020204" pitchFamily="34" charset="0"/>
              <a:buChar char="•"/>
            </a:pPr>
            <a:r>
              <a:rPr lang="en-GB" sz="2070" dirty="0">
                <a:latin typeface="Arial" panose="020B0604020202020204" pitchFamily="34" charset="0"/>
                <a:cs typeface="Arial" panose="020B0604020202020204" pitchFamily="34" charset="0"/>
              </a:rPr>
              <a:t>Responsive design option</a:t>
            </a:r>
          </a:p>
          <a:p>
            <a:pPr marL="630238" lvl="1" indent="-231775">
              <a:spcAft>
                <a:spcPts val="0"/>
              </a:spcAft>
              <a:buClr>
                <a:srgbClr val="00B050"/>
              </a:buClr>
              <a:buFont typeface="Arial" panose="020B0604020202020204" pitchFamily="34" charset="0"/>
              <a:buChar char="•"/>
            </a:pPr>
            <a:r>
              <a:rPr lang="en-GB" sz="2070" dirty="0" smtClean="0">
                <a:latin typeface="Arial" panose="020B0604020202020204" pitchFamily="34" charset="0"/>
                <a:cs typeface="Arial" panose="020B0604020202020204" pitchFamily="34" charset="0"/>
              </a:rPr>
              <a:t>Web form</a:t>
            </a:r>
          </a:p>
          <a:p>
            <a:pPr marL="630238" lvl="1" indent="-231775">
              <a:spcAft>
                <a:spcPts val="0"/>
              </a:spcAft>
              <a:buClr>
                <a:srgbClr val="00B050"/>
              </a:buClr>
              <a:buFont typeface="Arial" panose="020B0604020202020204" pitchFamily="34" charset="0"/>
              <a:buChar char="•"/>
            </a:pPr>
            <a:r>
              <a:rPr lang="en-GB" sz="2070" dirty="0">
                <a:latin typeface="Arial" panose="020B0604020202020204" pitchFamily="34" charset="0"/>
                <a:cs typeface="Arial" panose="020B0604020202020204" pitchFamily="34" charset="0"/>
              </a:rPr>
              <a:t>Map</a:t>
            </a:r>
          </a:p>
          <a:p>
            <a:pPr marL="630238" lvl="1" indent="-231775">
              <a:spcAft>
                <a:spcPts val="0"/>
              </a:spcAft>
              <a:buClr>
                <a:srgbClr val="00B050"/>
              </a:buClr>
              <a:buFont typeface="Arial" panose="020B0604020202020204" pitchFamily="34" charset="0"/>
              <a:buChar char="•"/>
            </a:pPr>
            <a:r>
              <a:rPr lang="en-US" sz="2070" dirty="0" smtClean="0">
                <a:latin typeface="Arial" panose="020B0604020202020204" pitchFamily="34" charset="0"/>
                <a:cs typeface="Arial" panose="020B0604020202020204" pitchFamily="34" charset="0"/>
              </a:rPr>
              <a:t>Hyperlinks</a:t>
            </a:r>
            <a:r>
              <a:rPr lang="en-US" sz="2070" dirty="0">
                <a:latin typeface="Arial" panose="020B0604020202020204" pitchFamily="34" charset="0"/>
                <a:cs typeface="Arial" panose="020B0604020202020204" pitchFamily="34" charset="0"/>
              </a:rPr>
              <a:t>, voting buttons, email</a:t>
            </a:r>
            <a:endParaRPr lang="en-GB" sz="2070" dirty="0">
              <a:latin typeface="Arial" panose="020B0604020202020204" pitchFamily="34" charset="0"/>
              <a:cs typeface="Arial" panose="020B0604020202020204" pitchFamily="34" charset="0"/>
            </a:endParaRPr>
          </a:p>
          <a:p>
            <a:pPr marL="630238" lvl="1" indent="-231775">
              <a:spcAft>
                <a:spcPts val="0"/>
              </a:spcAft>
              <a:buClr>
                <a:srgbClr val="00B050"/>
              </a:buClr>
              <a:buFont typeface="Arial" panose="020B0604020202020204" pitchFamily="34" charset="0"/>
              <a:buChar char="•"/>
            </a:pPr>
            <a:r>
              <a:rPr lang="en-GB" sz="2070" dirty="0" smtClean="0">
                <a:latin typeface="Arial" panose="020B0604020202020204" pitchFamily="34" charset="0"/>
                <a:cs typeface="Arial" panose="020B0604020202020204" pitchFamily="34" charset="0"/>
              </a:rPr>
              <a:t>Image rollovers or gallery</a:t>
            </a:r>
          </a:p>
          <a:p>
            <a:pPr marL="630238" lvl="1" indent="-231775">
              <a:spcAft>
                <a:spcPts val="0"/>
              </a:spcAft>
              <a:buClr>
                <a:srgbClr val="00B050"/>
              </a:buClr>
              <a:buFont typeface="Arial" panose="020B0604020202020204" pitchFamily="34" charset="0"/>
              <a:buChar char="•"/>
            </a:pPr>
            <a:r>
              <a:rPr lang="en-GB" sz="2070" dirty="0" smtClean="0">
                <a:latin typeface="Arial" panose="020B0604020202020204" pitchFamily="34" charset="0"/>
                <a:cs typeface="Arial" panose="020B0604020202020204" pitchFamily="34" charset="0"/>
              </a:rPr>
              <a:t>Embedded videos or sounds</a:t>
            </a:r>
          </a:p>
          <a:p>
            <a:pPr marL="630238" lvl="1" indent="-231775">
              <a:spcAft>
                <a:spcPts val="0"/>
              </a:spcAft>
              <a:buClr>
                <a:srgbClr val="00B050"/>
              </a:buClr>
              <a:buFont typeface="Arial" panose="020B0604020202020204" pitchFamily="34" charset="0"/>
              <a:buChar char="•"/>
            </a:pPr>
            <a:r>
              <a:rPr lang="en-GB" sz="2070" dirty="0" smtClean="0">
                <a:latin typeface="Arial" panose="020B0604020202020204" pitchFamily="34" charset="0"/>
                <a:cs typeface="Arial" panose="020B0604020202020204" pitchFamily="34" charset="0"/>
              </a:rPr>
              <a:t>Alt tags which describe multimedia content that may not appear on certain devices used to access the Internet </a:t>
            </a:r>
            <a:endParaRPr lang="en-GB" sz="2070" b="1" i="1" dirty="0" smtClean="0">
              <a:latin typeface="Arial" panose="020B0604020202020204" pitchFamily="34" charset="0"/>
              <a:cs typeface="Arial" panose="020B0604020202020204" pitchFamily="34" charset="0"/>
            </a:endParaRPr>
          </a:p>
        </p:txBody>
      </p:sp>
      <p:sp>
        <p:nvSpPr>
          <p:cNvPr id="6" name="Title 2"/>
          <p:cNvSpPr>
            <a:spLocks noGrp="1"/>
          </p:cNvSpPr>
          <p:nvPr>
            <p:ph type="title"/>
          </p:nvPr>
        </p:nvSpPr>
        <p:spPr>
          <a:xfrm>
            <a:off x="35496" y="44624"/>
            <a:ext cx="8030126" cy="548680"/>
          </a:xfrm>
        </p:spPr>
        <p:txBody>
          <a:bodyPr>
            <a:noAutofit/>
          </a:bodyPr>
          <a:lstStyle/>
          <a:p>
            <a:r>
              <a:rPr lang="en-GB" sz="2250" dirty="0" smtClean="0"/>
              <a:t>P3.4 </a:t>
            </a:r>
            <a:r>
              <a:rPr lang="en-GB" sz="2250" dirty="0"/>
              <a:t>– </a:t>
            </a:r>
            <a:r>
              <a:rPr lang="en-US" sz="2250" dirty="0"/>
              <a:t>Prepare a plan for realising </a:t>
            </a:r>
            <a:r>
              <a:rPr lang="en-US" sz="2250" dirty="0" smtClean="0"/>
              <a:t>improvements – Page Structure</a:t>
            </a:r>
            <a:endParaRPr lang="en-GB" sz="2250" dirty="0"/>
          </a:p>
        </p:txBody>
      </p:sp>
      <p:graphicFrame>
        <p:nvGraphicFramePr>
          <p:cNvPr id="7" name="Table 6"/>
          <p:cNvGraphicFramePr>
            <a:graphicFrameLocks noGrp="1"/>
          </p:cNvGraphicFramePr>
          <p:nvPr>
            <p:extLst>
              <p:ext uri="{D42A27DB-BD31-4B8C-83A1-F6EECF244321}">
                <p14:modId xmlns:p14="http://schemas.microsoft.com/office/powerpoint/2010/main" val="1678962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2"/>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2"/>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2"/>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2"/>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2"/>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2"/>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2"/>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8" name="Picture 4" descr="Think About"/>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97938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5496" y="44624"/>
            <a:ext cx="8064896" cy="548680"/>
          </a:xfrm>
        </p:spPr>
        <p:txBody>
          <a:bodyPr>
            <a:noAutofit/>
          </a:bodyPr>
          <a:lstStyle/>
          <a:p>
            <a:pPr>
              <a:defRPr/>
            </a:pPr>
            <a:r>
              <a:rPr lang="en-GB" sz="2250" dirty="0" smtClean="0"/>
              <a:t>P3.5 </a:t>
            </a:r>
            <a:r>
              <a:rPr lang="en-GB" sz="2250" dirty="0"/>
              <a:t>– </a:t>
            </a:r>
            <a:r>
              <a:rPr lang="en-US" sz="2250" dirty="0"/>
              <a:t>Prepare a plan for realising improvements</a:t>
            </a:r>
            <a:r>
              <a:rPr lang="en-US" sz="2250" dirty="0" smtClean="0"/>
              <a:t>– </a:t>
            </a:r>
            <a:r>
              <a:rPr lang="en-US" sz="2250" dirty="0"/>
              <a:t>Page Structure</a:t>
            </a:r>
            <a:endParaRPr lang="en-GB" sz="2250" dirty="0" smtClean="0"/>
          </a:p>
        </p:txBody>
      </p:sp>
      <p:sp>
        <p:nvSpPr>
          <p:cNvPr id="39939" name="Rectangle 3"/>
          <p:cNvSpPr>
            <a:spLocks noGrp="1" noChangeArrowheads="1"/>
          </p:cNvSpPr>
          <p:nvPr>
            <p:ph idx="4294967295"/>
          </p:nvPr>
        </p:nvSpPr>
        <p:spPr>
          <a:xfrm>
            <a:off x="251520" y="1052736"/>
            <a:ext cx="8569325" cy="2232025"/>
          </a:xfrm>
        </p:spPr>
        <p:txBody>
          <a:bodyPr>
            <a:normAutofit/>
          </a:bodyPr>
          <a:lstStyle/>
          <a:p>
            <a:pPr marL="342900" indent="-342900">
              <a:spcAft>
                <a:spcPts val="0"/>
              </a:spcAft>
              <a:buClr>
                <a:srgbClr val="00B050"/>
              </a:buClr>
              <a:buFont typeface="Wingdings 3" panose="05040102010807070707" pitchFamily="18" charset="2"/>
              <a:buChar char=""/>
              <a:defRPr/>
            </a:pPr>
            <a:r>
              <a:rPr lang="en-GB" sz="2000" dirty="0" smtClean="0"/>
              <a:t>These page plans need to be detailed to a degree and indicate where the content will be placed. These will be measured to a degree against your finished pages but do not need to be so accurate that they exactly match</a:t>
            </a:r>
          </a:p>
          <a:p>
            <a:pPr marL="630238" lvl="1" indent="-284163">
              <a:spcAft>
                <a:spcPts val="0"/>
              </a:spcAft>
              <a:buClr>
                <a:srgbClr val="00B050"/>
              </a:buClr>
              <a:buFont typeface="Arial" panose="020B0604020202020204" pitchFamily="34" charset="0"/>
              <a:buChar char="•"/>
              <a:defRPr/>
            </a:pPr>
            <a:r>
              <a:rPr lang="en-GB" sz="2000" dirty="0" smtClean="0"/>
              <a:t>You will need to explain how each page will look and what it will contain</a:t>
            </a:r>
          </a:p>
          <a:p>
            <a:pPr marL="630238" lvl="1" indent="-284163">
              <a:spcAft>
                <a:spcPts val="0"/>
              </a:spcAft>
              <a:buClr>
                <a:srgbClr val="00B050"/>
              </a:buClr>
              <a:buFont typeface="Arial" panose="020B0604020202020204" pitchFamily="34" charset="0"/>
              <a:buChar char="•"/>
              <a:defRPr/>
            </a:pPr>
            <a:r>
              <a:rPr lang="en-GB" sz="2000" dirty="0" smtClean="0"/>
              <a:t>It should be detailed enough so that a third party could implement your designs in your absence.</a:t>
            </a:r>
          </a:p>
        </p:txBody>
      </p:sp>
      <p:sp>
        <p:nvSpPr>
          <p:cNvPr id="9220" name="Line 4"/>
          <p:cNvSpPr>
            <a:spLocks noChangeShapeType="1"/>
          </p:cNvSpPr>
          <p:nvPr/>
        </p:nvSpPr>
        <p:spPr bwMode="auto">
          <a:xfrm>
            <a:off x="1180182" y="3665323"/>
            <a:ext cx="714381" cy="785819"/>
          </a:xfrm>
          <a:prstGeom prst="line">
            <a:avLst/>
          </a:prstGeom>
          <a:noFill/>
          <a:ln w="9525">
            <a:solidFill>
              <a:schemeClr val="tx1"/>
            </a:solidFill>
            <a:round/>
            <a:headEnd/>
            <a:tailEnd type="triangle" w="med" len="med"/>
          </a:ln>
        </p:spPr>
        <p:txBody>
          <a:bodyPr/>
          <a:lstStyle/>
          <a:p>
            <a:endParaRPr lang="en-US">
              <a:latin typeface="Calibri" pitchFamily="34" charset="0"/>
              <a:cs typeface="Calibri" pitchFamily="34" charset="0"/>
            </a:endParaRPr>
          </a:p>
        </p:txBody>
      </p:sp>
      <p:sp>
        <p:nvSpPr>
          <p:cNvPr id="9221" name="Text Box 5"/>
          <p:cNvSpPr txBox="1">
            <a:spLocks noChangeArrowheads="1"/>
          </p:cNvSpPr>
          <p:nvPr/>
        </p:nvSpPr>
        <p:spPr bwMode="auto">
          <a:xfrm>
            <a:off x="288033" y="3106526"/>
            <a:ext cx="1463653" cy="1200329"/>
          </a:xfrm>
          <a:prstGeom prst="rect">
            <a:avLst/>
          </a:prstGeom>
          <a:noFill/>
          <a:ln w="9525">
            <a:noFill/>
            <a:miter lim="800000"/>
            <a:headEnd/>
            <a:tailEnd/>
          </a:ln>
        </p:spPr>
        <p:txBody>
          <a:bodyPr wrap="square">
            <a:spAutoFit/>
          </a:bodyPr>
          <a:lstStyle/>
          <a:p>
            <a:pPr>
              <a:spcBef>
                <a:spcPct val="50000"/>
              </a:spcBef>
            </a:pPr>
            <a:r>
              <a:rPr lang="en-GB" dirty="0">
                <a:latin typeface="Calibri" pitchFamily="34" charset="0"/>
                <a:cs typeface="Calibri" pitchFamily="34" charset="0"/>
              </a:rPr>
              <a:t>All links are flash buttons – blue </a:t>
            </a:r>
            <a:r>
              <a:rPr lang="en-GB" dirty="0" err="1">
                <a:latin typeface="Calibri" pitchFamily="34" charset="0"/>
                <a:cs typeface="Calibri" pitchFamily="34" charset="0"/>
              </a:rPr>
              <a:t>warper</a:t>
            </a:r>
            <a:endParaRPr lang="en-GB" dirty="0">
              <a:latin typeface="Calibri" pitchFamily="34" charset="0"/>
              <a:cs typeface="Calibri" pitchFamily="34" charset="0"/>
            </a:endParaRPr>
          </a:p>
        </p:txBody>
      </p:sp>
      <p:sp>
        <p:nvSpPr>
          <p:cNvPr id="9222" name="Text Box 6"/>
          <p:cNvSpPr txBox="1">
            <a:spLocks noChangeArrowheads="1"/>
          </p:cNvSpPr>
          <p:nvPr/>
        </p:nvSpPr>
        <p:spPr bwMode="auto">
          <a:xfrm>
            <a:off x="6079206" y="3304143"/>
            <a:ext cx="2741266" cy="3293209"/>
          </a:xfrm>
          <a:prstGeom prst="rect">
            <a:avLst/>
          </a:prstGeom>
          <a:noFill/>
          <a:ln w="9525">
            <a:noFill/>
            <a:miter lim="800000"/>
            <a:headEnd/>
            <a:tailEnd/>
          </a:ln>
        </p:spPr>
        <p:txBody>
          <a:bodyPr wrap="square">
            <a:spAutoFit/>
          </a:bodyPr>
          <a:lstStyle/>
          <a:p>
            <a:pPr algn="ctr">
              <a:spcBef>
                <a:spcPct val="50000"/>
              </a:spcBef>
            </a:pPr>
            <a:r>
              <a:rPr lang="en-GB" sz="1600" b="1" dirty="0" smtClean="0">
                <a:latin typeface="Calibri" pitchFamily="34" charset="0"/>
                <a:cs typeface="Calibri" pitchFamily="34" charset="0"/>
              </a:rPr>
              <a:t>Page Information</a:t>
            </a:r>
          </a:p>
          <a:p>
            <a:pPr>
              <a:spcBef>
                <a:spcPct val="50000"/>
              </a:spcBef>
            </a:pPr>
            <a:r>
              <a:rPr lang="en-GB" sz="1600" dirty="0" smtClean="0">
                <a:latin typeface="Calibri" pitchFamily="34" charset="0"/>
                <a:cs typeface="Calibri" pitchFamily="34" charset="0"/>
              </a:rPr>
              <a:t>Links internal = Home, CDs, DVDs, Order.</a:t>
            </a:r>
          </a:p>
          <a:p>
            <a:pPr>
              <a:spcBef>
                <a:spcPct val="50000"/>
              </a:spcBef>
            </a:pPr>
            <a:r>
              <a:rPr lang="en-GB" sz="1600" dirty="0" smtClean="0">
                <a:latin typeface="Calibri" pitchFamily="34" charset="0"/>
                <a:cs typeface="Calibri" pitchFamily="34" charset="0"/>
              </a:rPr>
              <a:t>Links External = </a:t>
            </a:r>
            <a:r>
              <a:rPr lang="en-GB" sz="1600" dirty="0" err="1" smtClean="0">
                <a:latin typeface="Calibri" pitchFamily="34" charset="0"/>
                <a:cs typeface="Calibri" pitchFamily="34" charset="0"/>
              </a:rPr>
              <a:t>Metacritic.com</a:t>
            </a:r>
            <a:r>
              <a:rPr lang="en-GB" sz="1600" dirty="0" smtClean="0">
                <a:latin typeface="Calibri" pitchFamily="34" charset="0"/>
                <a:cs typeface="Calibri" pitchFamily="34" charset="0"/>
              </a:rPr>
              <a:t>, </a:t>
            </a:r>
            <a:r>
              <a:rPr lang="en-GB" sz="1600" dirty="0" err="1" smtClean="0">
                <a:latin typeface="Calibri" pitchFamily="34" charset="0"/>
                <a:cs typeface="Calibri" pitchFamily="34" charset="0"/>
                <a:hlinkClick r:id="rId2"/>
              </a:rPr>
              <a:t>www.google.com</a:t>
            </a:r>
            <a:endParaRPr lang="en-GB" sz="1600" dirty="0" smtClean="0">
              <a:latin typeface="Calibri" pitchFamily="34" charset="0"/>
              <a:cs typeface="Calibri" pitchFamily="34" charset="0"/>
            </a:endParaRPr>
          </a:p>
          <a:p>
            <a:pPr>
              <a:spcBef>
                <a:spcPct val="50000"/>
              </a:spcBef>
            </a:pPr>
            <a:r>
              <a:rPr lang="en-GB" sz="1600" dirty="0" smtClean="0">
                <a:latin typeface="Calibri" pitchFamily="34" charset="0"/>
                <a:cs typeface="Calibri" pitchFamily="34" charset="0"/>
              </a:rPr>
              <a:t>Accessibility features = Alt tags, altered text size / background colour.</a:t>
            </a:r>
          </a:p>
          <a:p>
            <a:pPr>
              <a:spcBef>
                <a:spcPct val="50000"/>
              </a:spcBef>
            </a:pPr>
            <a:r>
              <a:rPr lang="en-GB" sz="1600" dirty="0" smtClean="0">
                <a:latin typeface="Calibri" pitchFamily="34" charset="0"/>
                <a:cs typeface="Calibri" pitchFamily="34" charset="0"/>
              </a:rPr>
              <a:t>Meta tags = computer games Wii, Xbox, PC</a:t>
            </a:r>
            <a:endParaRPr lang="en-GB" sz="1600" dirty="0">
              <a:latin typeface="Calibri" pitchFamily="34" charset="0"/>
              <a:cs typeface="Calibri" pitchFamily="34" charset="0"/>
            </a:endParaRPr>
          </a:p>
        </p:txBody>
      </p:sp>
      <p:sp>
        <p:nvSpPr>
          <p:cNvPr id="9224" name="Rectangle 8"/>
          <p:cNvSpPr>
            <a:spLocks noChangeArrowheads="1"/>
          </p:cNvSpPr>
          <p:nvPr/>
        </p:nvSpPr>
        <p:spPr bwMode="auto">
          <a:xfrm>
            <a:off x="1894562" y="3384329"/>
            <a:ext cx="4105275" cy="3067051"/>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9225" name="Rectangle 9"/>
          <p:cNvSpPr>
            <a:spLocks noChangeArrowheads="1"/>
          </p:cNvSpPr>
          <p:nvPr/>
        </p:nvSpPr>
        <p:spPr bwMode="auto">
          <a:xfrm>
            <a:off x="1967586" y="4528824"/>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a:latin typeface="Calibri" pitchFamily="34" charset="0"/>
                <a:cs typeface="Calibri" pitchFamily="34" charset="0"/>
              </a:rPr>
              <a:t>Home</a:t>
            </a:r>
          </a:p>
        </p:txBody>
      </p:sp>
      <p:sp>
        <p:nvSpPr>
          <p:cNvPr id="9226" name="Text Box 10"/>
          <p:cNvSpPr txBox="1">
            <a:spLocks noChangeArrowheads="1"/>
          </p:cNvSpPr>
          <p:nvPr/>
        </p:nvSpPr>
        <p:spPr bwMode="auto">
          <a:xfrm>
            <a:off x="1894562" y="4176493"/>
            <a:ext cx="1042988" cy="366713"/>
          </a:xfrm>
          <a:prstGeom prst="rect">
            <a:avLst/>
          </a:prstGeom>
          <a:noFill/>
          <a:ln w="9525">
            <a:noFill/>
            <a:miter lim="800000"/>
            <a:headEnd/>
            <a:tailEnd/>
          </a:ln>
        </p:spPr>
        <p:txBody>
          <a:bodyPr>
            <a:spAutoFit/>
          </a:bodyPr>
          <a:lstStyle/>
          <a:p>
            <a:pPr>
              <a:spcBef>
                <a:spcPct val="50000"/>
              </a:spcBef>
            </a:pPr>
            <a:r>
              <a:rPr lang="en-GB">
                <a:latin typeface="Calibri" pitchFamily="34" charset="0"/>
                <a:cs typeface="Calibri" pitchFamily="34" charset="0"/>
              </a:rPr>
              <a:t>Links</a:t>
            </a:r>
          </a:p>
        </p:txBody>
      </p:sp>
      <p:sp>
        <p:nvSpPr>
          <p:cNvPr id="9227" name="Line 11"/>
          <p:cNvSpPr>
            <a:spLocks noChangeShapeType="1"/>
          </p:cNvSpPr>
          <p:nvPr/>
        </p:nvSpPr>
        <p:spPr bwMode="auto">
          <a:xfrm flipH="1">
            <a:off x="1894562" y="4093951"/>
            <a:ext cx="4105275" cy="0"/>
          </a:xfrm>
          <a:prstGeom prst="line">
            <a:avLst/>
          </a:prstGeom>
          <a:noFill/>
          <a:ln w="9525">
            <a:solidFill>
              <a:schemeClr val="tx1"/>
            </a:solidFill>
            <a:round/>
            <a:headEnd/>
            <a:tailEnd/>
          </a:ln>
        </p:spPr>
        <p:txBody>
          <a:bodyPr/>
          <a:lstStyle/>
          <a:p>
            <a:endParaRPr lang="en-US">
              <a:latin typeface="Calibri" pitchFamily="34" charset="0"/>
              <a:cs typeface="Calibri" pitchFamily="34" charset="0"/>
            </a:endParaRPr>
          </a:p>
        </p:txBody>
      </p:sp>
      <p:sp>
        <p:nvSpPr>
          <p:cNvPr id="9228" name="Rectangle 12"/>
          <p:cNvSpPr>
            <a:spLocks noChangeArrowheads="1"/>
          </p:cNvSpPr>
          <p:nvPr/>
        </p:nvSpPr>
        <p:spPr bwMode="auto">
          <a:xfrm>
            <a:off x="1910423" y="3379571"/>
            <a:ext cx="912833" cy="714380"/>
          </a:xfrm>
          <a:prstGeom prst="rect">
            <a:avLst/>
          </a:prstGeom>
          <a:noFill/>
          <a:ln w="9525">
            <a:solidFill>
              <a:schemeClr val="tx1"/>
            </a:solidFill>
            <a:round/>
            <a:headEnd/>
            <a:tailEnd/>
          </a:ln>
        </p:spPr>
        <p:txBody>
          <a:bodyPr anchor="ctr"/>
          <a:lstStyle/>
          <a:p>
            <a:pPr algn="ctr"/>
            <a:r>
              <a:rPr lang="en-GB" dirty="0" smtClean="0">
                <a:latin typeface="Calibri" pitchFamily="34" charset="0"/>
                <a:cs typeface="Calibri" pitchFamily="34" charset="0"/>
              </a:rPr>
              <a:t>LOGO</a:t>
            </a:r>
            <a:endParaRPr lang="en-GB" dirty="0">
              <a:latin typeface="Calibri" pitchFamily="34" charset="0"/>
              <a:cs typeface="Calibri" pitchFamily="34" charset="0"/>
            </a:endParaRPr>
          </a:p>
        </p:txBody>
      </p:sp>
      <p:sp>
        <p:nvSpPr>
          <p:cNvPr id="9230" name="Rectangle 14"/>
          <p:cNvSpPr>
            <a:spLocks noChangeArrowheads="1"/>
          </p:cNvSpPr>
          <p:nvPr/>
        </p:nvSpPr>
        <p:spPr bwMode="auto">
          <a:xfrm>
            <a:off x="1967586" y="5032061"/>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Accessibility</a:t>
            </a:r>
            <a:endParaRPr lang="en-GB" sz="1200" dirty="0">
              <a:latin typeface="Calibri" pitchFamily="34" charset="0"/>
              <a:cs typeface="Calibri" pitchFamily="34" charset="0"/>
            </a:endParaRPr>
          </a:p>
        </p:txBody>
      </p:sp>
      <p:sp>
        <p:nvSpPr>
          <p:cNvPr id="9231" name="Rectangle 15"/>
          <p:cNvSpPr>
            <a:spLocks noChangeArrowheads="1"/>
          </p:cNvSpPr>
          <p:nvPr/>
        </p:nvSpPr>
        <p:spPr bwMode="auto">
          <a:xfrm>
            <a:off x="1967586" y="5536886"/>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400" dirty="0">
                <a:latin typeface="Calibri" pitchFamily="34" charset="0"/>
                <a:cs typeface="Calibri" pitchFamily="34" charset="0"/>
              </a:rPr>
              <a:t>DVD’s</a:t>
            </a:r>
          </a:p>
        </p:txBody>
      </p:sp>
      <p:sp>
        <p:nvSpPr>
          <p:cNvPr id="9232" name="Text Box 16"/>
          <p:cNvSpPr txBox="1">
            <a:spLocks noChangeArrowheads="1"/>
          </p:cNvSpPr>
          <p:nvPr/>
        </p:nvSpPr>
        <p:spPr bwMode="auto">
          <a:xfrm>
            <a:off x="3202652" y="3489410"/>
            <a:ext cx="2714644" cy="461665"/>
          </a:xfrm>
          <a:prstGeom prst="rect">
            <a:avLst/>
          </a:prstGeom>
          <a:noFill/>
          <a:ln w="9525">
            <a:noFill/>
            <a:miter lim="800000"/>
            <a:headEnd/>
            <a:tailEnd/>
          </a:ln>
        </p:spPr>
        <p:txBody>
          <a:bodyPr wrap="square">
            <a:spAutoFit/>
          </a:bodyPr>
          <a:lstStyle/>
          <a:p>
            <a:pPr>
              <a:spcBef>
                <a:spcPct val="50000"/>
              </a:spcBef>
            </a:pPr>
            <a:r>
              <a:rPr lang="en-GB" sz="2400" dirty="0">
                <a:latin typeface="Calibri" pitchFamily="34" charset="0"/>
                <a:cs typeface="Calibri" pitchFamily="34" charset="0"/>
              </a:rPr>
              <a:t>The Digital Realm</a:t>
            </a:r>
          </a:p>
        </p:txBody>
      </p:sp>
      <p:sp>
        <p:nvSpPr>
          <p:cNvPr id="9234" name="Text Box 18"/>
          <p:cNvSpPr txBox="1">
            <a:spLocks noChangeArrowheads="1"/>
          </p:cNvSpPr>
          <p:nvPr/>
        </p:nvSpPr>
        <p:spPr bwMode="auto">
          <a:xfrm>
            <a:off x="2845462" y="4093951"/>
            <a:ext cx="2376488" cy="366713"/>
          </a:xfrm>
          <a:prstGeom prst="rect">
            <a:avLst/>
          </a:prstGeom>
          <a:noFill/>
          <a:ln w="9525">
            <a:noFill/>
            <a:miter lim="800000"/>
            <a:headEnd/>
            <a:tailEnd/>
          </a:ln>
        </p:spPr>
        <p:txBody>
          <a:bodyPr>
            <a:spAutoFit/>
          </a:bodyPr>
          <a:lstStyle/>
          <a:p>
            <a:pPr>
              <a:spcBef>
                <a:spcPct val="50000"/>
              </a:spcBef>
            </a:pPr>
            <a:r>
              <a:rPr lang="en-GB" dirty="0">
                <a:latin typeface="Calibri" pitchFamily="34" charset="0"/>
                <a:cs typeface="Calibri" pitchFamily="34" charset="0"/>
              </a:rPr>
              <a:t>Computer Games</a:t>
            </a:r>
          </a:p>
        </p:txBody>
      </p:sp>
      <p:sp>
        <p:nvSpPr>
          <p:cNvPr id="9235" name="Rectangle 19"/>
          <p:cNvSpPr>
            <a:spLocks noChangeArrowheads="1"/>
          </p:cNvSpPr>
          <p:nvPr/>
        </p:nvSpPr>
        <p:spPr bwMode="auto">
          <a:xfrm>
            <a:off x="1967586" y="6040124"/>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a:latin typeface="Calibri" pitchFamily="34" charset="0"/>
                <a:cs typeface="Calibri" pitchFamily="34" charset="0"/>
              </a:rPr>
              <a:t>Order</a:t>
            </a:r>
          </a:p>
        </p:txBody>
      </p:sp>
      <p:cxnSp>
        <p:nvCxnSpPr>
          <p:cNvPr id="26" name="Straight Connector 25"/>
          <p:cNvCxnSpPr/>
          <p:nvPr/>
        </p:nvCxnSpPr>
        <p:spPr>
          <a:xfrm>
            <a:off x="2845462" y="4451141"/>
            <a:ext cx="3143272" cy="1588"/>
          </a:xfrm>
          <a:prstGeom prst="line">
            <a:avLst/>
          </a:prstGeom>
          <a:noFill/>
          <a:ln w="9525">
            <a:solidFill>
              <a:schemeClr val="tx1"/>
            </a:solidFill>
            <a:round/>
            <a:headEnd/>
            <a:tailEnd/>
          </a:ln>
        </p:spPr>
      </p:cxnSp>
      <p:cxnSp>
        <p:nvCxnSpPr>
          <p:cNvPr id="27" name="Straight Connector 26"/>
          <p:cNvCxnSpPr/>
          <p:nvPr/>
        </p:nvCxnSpPr>
        <p:spPr>
          <a:xfrm>
            <a:off x="2845462" y="5021057"/>
            <a:ext cx="3143272" cy="1588"/>
          </a:xfrm>
          <a:prstGeom prst="line">
            <a:avLst/>
          </a:prstGeom>
          <a:noFill/>
          <a:ln w="9525">
            <a:solidFill>
              <a:schemeClr val="tx1"/>
            </a:solidFill>
            <a:round/>
            <a:headEnd/>
            <a:tailEnd/>
          </a:ln>
        </p:spPr>
      </p:cxnSp>
      <p:cxnSp>
        <p:nvCxnSpPr>
          <p:cNvPr id="28" name="Straight Connector 27"/>
          <p:cNvCxnSpPr/>
          <p:nvPr/>
        </p:nvCxnSpPr>
        <p:spPr>
          <a:xfrm>
            <a:off x="2845462" y="5521123"/>
            <a:ext cx="3143272" cy="1588"/>
          </a:xfrm>
          <a:prstGeom prst="line">
            <a:avLst/>
          </a:prstGeom>
          <a:noFill/>
          <a:ln w="9525">
            <a:solidFill>
              <a:schemeClr val="tx1"/>
            </a:solidFill>
            <a:round/>
            <a:headEnd/>
            <a:tailEnd/>
          </a:ln>
        </p:spPr>
      </p:cxnSp>
      <p:cxnSp>
        <p:nvCxnSpPr>
          <p:cNvPr id="29" name="Straight Connector 28"/>
          <p:cNvCxnSpPr/>
          <p:nvPr/>
        </p:nvCxnSpPr>
        <p:spPr>
          <a:xfrm>
            <a:off x="2823256" y="6022777"/>
            <a:ext cx="3143272" cy="1588"/>
          </a:xfrm>
          <a:prstGeom prst="line">
            <a:avLst/>
          </a:prstGeom>
          <a:noFill/>
          <a:ln w="9525">
            <a:solidFill>
              <a:schemeClr val="tx1"/>
            </a:solidFill>
            <a:round/>
            <a:headEnd/>
            <a:tailEnd/>
          </a:ln>
        </p:spPr>
      </p:cxnSp>
      <p:cxnSp>
        <p:nvCxnSpPr>
          <p:cNvPr id="31" name="Straight Connector 30"/>
          <p:cNvCxnSpPr/>
          <p:nvPr/>
        </p:nvCxnSpPr>
        <p:spPr>
          <a:xfrm rot="5400000">
            <a:off x="3324116" y="5236959"/>
            <a:ext cx="1570842" cy="794"/>
          </a:xfrm>
          <a:prstGeom prst="line">
            <a:avLst/>
          </a:prstGeom>
          <a:noFill/>
          <a:ln w="9525">
            <a:solidFill>
              <a:schemeClr val="tx1"/>
            </a:solidFill>
            <a:round/>
            <a:headEnd/>
            <a:tailEnd/>
          </a:ln>
        </p:spPr>
      </p:cxnSp>
      <p:cxnSp>
        <p:nvCxnSpPr>
          <p:cNvPr id="38" name="Straight Connector 37"/>
          <p:cNvCxnSpPr/>
          <p:nvPr/>
        </p:nvCxnSpPr>
        <p:spPr>
          <a:xfrm rot="5400000">
            <a:off x="1644938" y="5272269"/>
            <a:ext cx="2357430" cy="794"/>
          </a:xfrm>
          <a:prstGeom prst="line">
            <a:avLst/>
          </a:prstGeom>
          <a:noFill/>
          <a:ln w="9525">
            <a:solidFill>
              <a:schemeClr val="tx1"/>
            </a:solidFill>
            <a:round/>
            <a:headEnd/>
            <a:tailEnd/>
          </a:ln>
        </p:spPr>
      </p:cxnSp>
      <p:sp>
        <p:nvSpPr>
          <p:cNvPr id="46" name="TextBox 45"/>
          <p:cNvSpPr txBox="1"/>
          <p:nvPr/>
        </p:nvSpPr>
        <p:spPr>
          <a:xfrm>
            <a:off x="2823256" y="4489542"/>
            <a:ext cx="1571636" cy="430887"/>
          </a:xfrm>
          <a:prstGeom prst="rect">
            <a:avLst/>
          </a:prstGeom>
          <a:noFill/>
        </p:spPr>
        <p:txBody>
          <a:bodyPr wrap="square" rtlCol="0">
            <a:spAutoFit/>
          </a:bodyPr>
          <a:lstStyle/>
          <a:p>
            <a:r>
              <a:rPr lang="en-GB" sz="1100" dirty="0" smtClean="0">
                <a:latin typeface="Calibri" pitchFamily="34" charset="0"/>
                <a:cs typeface="Calibri" pitchFamily="34" charset="0"/>
              </a:rPr>
              <a:t>Image of World of </a:t>
            </a:r>
            <a:r>
              <a:rPr lang="en-GB" sz="1100" dirty="0" err="1" smtClean="0">
                <a:latin typeface="Calibri" pitchFamily="34" charset="0"/>
                <a:cs typeface="Calibri" pitchFamily="34" charset="0"/>
              </a:rPr>
              <a:t>Warcraft</a:t>
            </a:r>
            <a:r>
              <a:rPr lang="en-GB" sz="1100" dirty="0" smtClean="0">
                <a:latin typeface="Calibri" pitchFamily="34" charset="0"/>
                <a:cs typeface="Calibri" pitchFamily="34" charset="0"/>
              </a:rPr>
              <a:t>  box art</a:t>
            </a:r>
            <a:endParaRPr lang="en-US" sz="1100" dirty="0">
              <a:latin typeface="Calibri" pitchFamily="34" charset="0"/>
              <a:cs typeface="Calibri" pitchFamily="34" charset="0"/>
            </a:endParaRPr>
          </a:p>
        </p:txBody>
      </p:sp>
      <p:sp>
        <p:nvSpPr>
          <p:cNvPr id="47" name="TextBox 46"/>
          <p:cNvSpPr txBox="1"/>
          <p:nvPr/>
        </p:nvSpPr>
        <p:spPr>
          <a:xfrm>
            <a:off x="2823256" y="5061046"/>
            <a:ext cx="1571636" cy="430887"/>
          </a:xfrm>
          <a:prstGeom prst="rect">
            <a:avLst/>
          </a:prstGeom>
          <a:noFill/>
        </p:spPr>
        <p:txBody>
          <a:bodyPr wrap="square" rtlCol="0">
            <a:spAutoFit/>
          </a:bodyPr>
          <a:lstStyle/>
          <a:p>
            <a:r>
              <a:rPr lang="en-GB" sz="1100" dirty="0" smtClean="0">
                <a:latin typeface="Calibri" pitchFamily="34" charset="0"/>
                <a:cs typeface="Calibri" pitchFamily="34" charset="0"/>
              </a:rPr>
              <a:t>Image of </a:t>
            </a:r>
            <a:r>
              <a:rPr lang="en-GB" sz="1100" dirty="0" err="1" smtClean="0">
                <a:latin typeface="Calibri" pitchFamily="34" charset="0"/>
                <a:cs typeface="Calibri" pitchFamily="34" charset="0"/>
              </a:rPr>
              <a:t>Wii</a:t>
            </a:r>
            <a:r>
              <a:rPr lang="en-GB" sz="1100" dirty="0" smtClean="0">
                <a:latin typeface="Calibri" pitchFamily="34" charset="0"/>
                <a:cs typeface="Calibri" pitchFamily="34" charset="0"/>
              </a:rPr>
              <a:t> Sports Resort box art</a:t>
            </a:r>
            <a:endParaRPr lang="en-US" sz="1100" dirty="0">
              <a:latin typeface="Calibri" pitchFamily="34" charset="0"/>
              <a:cs typeface="Calibri" pitchFamily="34" charset="0"/>
            </a:endParaRPr>
          </a:p>
        </p:txBody>
      </p:sp>
      <p:sp>
        <p:nvSpPr>
          <p:cNvPr id="48" name="TextBox 47"/>
          <p:cNvSpPr txBox="1"/>
          <p:nvPr/>
        </p:nvSpPr>
        <p:spPr>
          <a:xfrm>
            <a:off x="2823256" y="5522711"/>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Image of Gears of War  2 box art</a:t>
            </a:r>
            <a:endParaRPr lang="en-US" sz="1100" dirty="0">
              <a:latin typeface="Calibri" pitchFamily="34" charset="0"/>
              <a:cs typeface="Calibri" pitchFamily="34" charset="0"/>
            </a:endParaRPr>
          </a:p>
        </p:txBody>
      </p:sp>
      <p:sp>
        <p:nvSpPr>
          <p:cNvPr id="50" name="TextBox 49"/>
          <p:cNvSpPr txBox="1"/>
          <p:nvPr/>
        </p:nvSpPr>
        <p:spPr>
          <a:xfrm>
            <a:off x="251520" y="4699010"/>
            <a:ext cx="1500166" cy="1754326"/>
          </a:xfrm>
          <a:prstGeom prst="rect">
            <a:avLst/>
          </a:prstGeom>
          <a:noFill/>
          <a:ln>
            <a:solidFill>
              <a:schemeClr val="tx1"/>
            </a:solidFill>
          </a:ln>
        </p:spPr>
        <p:txBody>
          <a:bodyPr wrap="square" rtlCol="0">
            <a:spAutoFit/>
          </a:bodyPr>
          <a:lstStyle/>
          <a:p>
            <a:pPr algn="ctr"/>
            <a:r>
              <a:rPr lang="en-GB" dirty="0" smtClean="0">
                <a:latin typeface="Calibri" pitchFamily="34" charset="0"/>
                <a:cs typeface="Calibri" pitchFamily="34" charset="0"/>
              </a:rPr>
              <a:t>This example just for illustrative purposes and is not complete</a:t>
            </a:r>
            <a:endParaRPr lang="en-US" dirty="0">
              <a:latin typeface="Calibri" pitchFamily="34" charset="0"/>
              <a:cs typeface="Calibri" pitchFamily="34" charset="0"/>
            </a:endParaRPr>
          </a:p>
        </p:txBody>
      </p:sp>
      <p:cxnSp>
        <p:nvCxnSpPr>
          <p:cNvPr id="52" name="Straight Connector 51"/>
          <p:cNvCxnSpPr/>
          <p:nvPr/>
        </p:nvCxnSpPr>
        <p:spPr>
          <a:xfrm rot="5400000">
            <a:off x="4466727" y="5236562"/>
            <a:ext cx="1571636" cy="794"/>
          </a:xfrm>
          <a:prstGeom prst="line">
            <a:avLst/>
          </a:prstGeom>
          <a:noFill/>
          <a:ln w="9525">
            <a:solidFill>
              <a:schemeClr val="tx1"/>
            </a:solidFill>
            <a:round/>
            <a:headEnd/>
            <a:tailEnd/>
          </a:ln>
        </p:spPr>
      </p:cxnSp>
      <p:sp>
        <p:nvSpPr>
          <p:cNvPr id="53" name="TextBox 52"/>
          <p:cNvSpPr txBox="1"/>
          <p:nvPr/>
        </p:nvSpPr>
        <p:spPr>
          <a:xfrm>
            <a:off x="5252148" y="4522579"/>
            <a:ext cx="857256" cy="430887"/>
          </a:xfrm>
          <a:prstGeom prst="rect">
            <a:avLst/>
          </a:prstGeom>
          <a:noFill/>
        </p:spPr>
        <p:txBody>
          <a:bodyPr wrap="square" rtlCol="0">
            <a:spAutoFit/>
          </a:bodyPr>
          <a:lstStyle/>
          <a:p>
            <a:r>
              <a:rPr lang="en-GB" sz="1100" dirty="0" smtClean="0">
                <a:latin typeface="Calibri" pitchFamily="34" charset="0"/>
                <a:cs typeface="Calibri" pitchFamily="34" charset="0"/>
              </a:rPr>
              <a:t>Price and availability</a:t>
            </a:r>
            <a:endParaRPr lang="en-US" sz="1100" dirty="0">
              <a:latin typeface="Calibri" pitchFamily="34" charset="0"/>
              <a:cs typeface="Calibri" pitchFamily="34" charset="0"/>
            </a:endParaRPr>
          </a:p>
        </p:txBody>
      </p:sp>
      <p:sp>
        <p:nvSpPr>
          <p:cNvPr id="54" name="TextBox 53"/>
          <p:cNvSpPr txBox="1"/>
          <p:nvPr/>
        </p:nvSpPr>
        <p:spPr>
          <a:xfrm>
            <a:off x="5252148" y="5020386"/>
            <a:ext cx="857256" cy="430887"/>
          </a:xfrm>
          <a:prstGeom prst="rect">
            <a:avLst/>
          </a:prstGeom>
          <a:noFill/>
        </p:spPr>
        <p:txBody>
          <a:bodyPr wrap="square" rtlCol="0">
            <a:spAutoFit/>
          </a:bodyPr>
          <a:lstStyle/>
          <a:p>
            <a:r>
              <a:rPr lang="en-GB" sz="1100" dirty="0" smtClean="0">
                <a:latin typeface="Calibri" pitchFamily="34" charset="0"/>
                <a:cs typeface="Calibri" pitchFamily="34" charset="0"/>
              </a:rPr>
              <a:t>Price and availability</a:t>
            </a:r>
            <a:endParaRPr lang="en-US" sz="1100" dirty="0">
              <a:latin typeface="Calibri" pitchFamily="34" charset="0"/>
              <a:cs typeface="Calibri" pitchFamily="34" charset="0"/>
            </a:endParaRPr>
          </a:p>
        </p:txBody>
      </p:sp>
      <p:sp>
        <p:nvSpPr>
          <p:cNvPr id="55" name="TextBox 54"/>
          <p:cNvSpPr txBox="1"/>
          <p:nvPr/>
        </p:nvSpPr>
        <p:spPr>
          <a:xfrm>
            <a:off x="5252148" y="5520452"/>
            <a:ext cx="857256" cy="430887"/>
          </a:xfrm>
          <a:prstGeom prst="rect">
            <a:avLst/>
          </a:prstGeom>
          <a:noFill/>
        </p:spPr>
        <p:txBody>
          <a:bodyPr wrap="square" rtlCol="0">
            <a:spAutoFit/>
          </a:bodyPr>
          <a:lstStyle/>
          <a:p>
            <a:r>
              <a:rPr lang="en-GB" sz="1100" dirty="0" smtClean="0">
                <a:latin typeface="Calibri" pitchFamily="34" charset="0"/>
                <a:cs typeface="Calibri" pitchFamily="34" charset="0"/>
              </a:rPr>
              <a:t>Price and availability</a:t>
            </a:r>
            <a:endParaRPr lang="en-US" sz="1100" dirty="0">
              <a:latin typeface="Calibri" pitchFamily="34" charset="0"/>
              <a:cs typeface="Calibri" pitchFamily="34" charset="0"/>
            </a:endParaRPr>
          </a:p>
        </p:txBody>
      </p:sp>
      <p:cxnSp>
        <p:nvCxnSpPr>
          <p:cNvPr id="58" name="Straight Connector 57"/>
          <p:cNvCxnSpPr/>
          <p:nvPr/>
        </p:nvCxnSpPr>
        <p:spPr>
          <a:xfrm rot="5400000">
            <a:off x="4179796" y="6237079"/>
            <a:ext cx="428604" cy="1588"/>
          </a:xfrm>
          <a:prstGeom prst="line">
            <a:avLst/>
          </a:prstGeom>
          <a:noFill/>
          <a:ln w="9525">
            <a:solidFill>
              <a:schemeClr val="tx1"/>
            </a:solidFill>
            <a:round/>
            <a:headEnd/>
            <a:tailEnd/>
          </a:ln>
        </p:spPr>
      </p:cxnSp>
      <p:sp>
        <p:nvSpPr>
          <p:cNvPr id="62" name="TextBox 61"/>
          <p:cNvSpPr txBox="1"/>
          <p:nvPr/>
        </p:nvSpPr>
        <p:spPr>
          <a:xfrm>
            <a:off x="2823256" y="6020494"/>
            <a:ext cx="1643074" cy="369332"/>
          </a:xfrm>
          <a:prstGeom prst="rect">
            <a:avLst/>
          </a:prstGeom>
          <a:noFill/>
        </p:spPr>
        <p:txBody>
          <a:bodyPr wrap="square" rtlCol="0">
            <a:spAutoFit/>
          </a:bodyPr>
          <a:lstStyle/>
          <a:p>
            <a:r>
              <a:rPr lang="en-GB" sz="900" dirty="0" smtClean="0">
                <a:latin typeface="Calibri" pitchFamily="34" charset="0"/>
                <a:cs typeface="Calibri" pitchFamily="34" charset="0"/>
              </a:rPr>
              <a:t>Email link to sales</a:t>
            </a:r>
          </a:p>
          <a:p>
            <a:r>
              <a:rPr lang="en-GB" sz="900" dirty="0" smtClean="0">
                <a:latin typeface="Calibri" pitchFamily="34" charset="0"/>
                <a:cs typeface="Calibri" pitchFamily="34" charset="0"/>
              </a:rPr>
              <a:t>Email link to customer service</a:t>
            </a:r>
            <a:endParaRPr lang="en-US" sz="900" dirty="0">
              <a:latin typeface="Calibri" pitchFamily="34" charset="0"/>
              <a:cs typeface="Calibri" pitchFamily="34" charset="0"/>
            </a:endParaRPr>
          </a:p>
        </p:txBody>
      </p:sp>
      <p:sp>
        <p:nvSpPr>
          <p:cNvPr id="63" name="TextBox 62"/>
          <p:cNvSpPr txBox="1"/>
          <p:nvPr/>
        </p:nvSpPr>
        <p:spPr>
          <a:xfrm>
            <a:off x="4466330" y="6010635"/>
            <a:ext cx="1643074" cy="369332"/>
          </a:xfrm>
          <a:prstGeom prst="rect">
            <a:avLst/>
          </a:prstGeom>
          <a:noFill/>
        </p:spPr>
        <p:txBody>
          <a:bodyPr wrap="square" rtlCol="0">
            <a:spAutoFit/>
          </a:bodyPr>
          <a:lstStyle/>
          <a:p>
            <a:r>
              <a:rPr lang="en-GB" sz="900" dirty="0" smtClean="0">
                <a:latin typeface="Calibri" pitchFamily="34" charset="0"/>
                <a:cs typeface="Calibri" pitchFamily="34" charset="0"/>
              </a:rPr>
              <a:t>External link to Google</a:t>
            </a:r>
          </a:p>
          <a:p>
            <a:r>
              <a:rPr lang="en-GB" sz="900" dirty="0" smtClean="0">
                <a:latin typeface="Calibri" pitchFamily="34" charset="0"/>
                <a:cs typeface="Calibri" pitchFamily="34" charset="0"/>
              </a:rPr>
              <a:t>External link to </a:t>
            </a:r>
            <a:r>
              <a:rPr lang="en-GB" sz="900" dirty="0" err="1" smtClean="0">
                <a:latin typeface="Calibri" pitchFamily="34" charset="0"/>
                <a:cs typeface="Calibri" pitchFamily="34" charset="0"/>
              </a:rPr>
              <a:t>metacritic</a:t>
            </a:r>
            <a:endParaRPr lang="en-US" sz="900" dirty="0">
              <a:latin typeface="Calibri" pitchFamily="34" charset="0"/>
              <a:cs typeface="Calibri" pitchFamily="34" charset="0"/>
            </a:endParaRPr>
          </a:p>
        </p:txBody>
      </p:sp>
      <p:sp>
        <p:nvSpPr>
          <p:cNvPr id="64" name="TextBox 63"/>
          <p:cNvSpPr txBox="1"/>
          <p:nvPr/>
        </p:nvSpPr>
        <p:spPr>
          <a:xfrm>
            <a:off x="4109140" y="4487717"/>
            <a:ext cx="1143008" cy="430887"/>
          </a:xfrm>
          <a:prstGeom prst="rect">
            <a:avLst/>
          </a:prstGeom>
          <a:noFill/>
        </p:spPr>
        <p:txBody>
          <a:bodyPr wrap="square" rtlCol="0">
            <a:spAutoFit/>
          </a:bodyPr>
          <a:lstStyle/>
          <a:p>
            <a:r>
              <a:rPr lang="en-GB" sz="1100" dirty="0" smtClean="0">
                <a:latin typeface="Calibri" pitchFamily="34" charset="0"/>
                <a:cs typeface="Calibri" pitchFamily="34" charset="0"/>
              </a:rPr>
              <a:t>Description of game</a:t>
            </a:r>
            <a:endParaRPr lang="en-US" sz="1100" dirty="0">
              <a:latin typeface="Calibri" pitchFamily="34" charset="0"/>
              <a:cs typeface="Calibri" pitchFamily="34" charset="0"/>
            </a:endParaRPr>
          </a:p>
        </p:txBody>
      </p:sp>
      <p:sp>
        <p:nvSpPr>
          <p:cNvPr id="65" name="TextBox 64"/>
          <p:cNvSpPr txBox="1"/>
          <p:nvPr/>
        </p:nvSpPr>
        <p:spPr>
          <a:xfrm>
            <a:off x="4109140" y="5055248"/>
            <a:ext cx="1143008" cy="430887"/>
          </a:xfrm>
          <a:prstGeom prst="rect">
            <a:avLst/>
          </a:prstGeom>
          <a:noFill/>
        </p:spPr>
        <p:txBody>
          <a:bodyPr wrap="square" rtlCol="0">
            <a:spAutoFit/>
          </a:bodyPr>
          <a:lstStyle/>
          <a:p>
            <a:r>
              <a:rPr lang="en-GB" sz="1100" dirty="0" smtClean="0">
                <a:latin typeface="Calibri" pitchFamily="34" charset="0"/>
                <a:cs typeface="Calibri" pitchFamily="34" charset="0"/>
              </a:rPr>
              <a:t>Description of game</a:t>
            </a:r>
            <a:endParaRPr lang="en-US" sz="1100" dirty="0">
              <a:latin typeface="Calibri" pitchFamily="34" charset="0"/>
              <a:cs typeface="Calibri" pitchFamily="34" charset="0"/>
            </a:endParaRPr>
          </a:p>
        </p:txBody>
      </p:sp>
      <p:sp>
        <p:nvSpPr>
          <p:cNvPr id="66" name="TextBox 65"/>
          <p:cNvSpPr txBox="1"/>
          <p:nvPr/>
        </p:nvSpPr>
        <p:spPr>
          <a:xfrm>
            <a:off x="4109140" y="5520452"/>
            <a:ext cx="1143008" cy="430887"/>
          </a:xfrm>
          <a:prstGeom prst="rect">
            <a:avLst/>
          </a:prstGeom>
          <a:noFill/>
        </p:spPr>
        <p:txBody>
          <a:bodyPr wrap="square" rtlCol="0">
            <a:spAutoFit/>
          </a:bodyPr>
          <a:lstStyle/>
          <a:p>
            <a:r>
              <a:rPr lang="en-GB" sz="1100" dirty="0" smtClean="0">
                <a:latin typeface="Calibri" pitchFamily="34" charset="0"/>
                <a:cs typeface="Calibri" pitchFamily="34" charset="0"/>
              </a:rPr>
              <a:t>Description of game</a:t>
            </a:r>
            <a:endParaRPr lang="en-US" sz="1100" dirty="0">
              <a:latin typeface="Calibri" pitchFamily="34" charset="0"/>
              <a:cs typeface="Calibri" pitchFamily="34" charset="0"/>
            </a:endParaRPr>
          </a:p>
        </p:txBody>
      </p:sp>
    </p:spTree>
    <p:extLst>
      <p:ext uri="{BB962C8B-B14F-4D97-AF65-F5344CB8AC3E}">
        <p14:creationId xmlns:p14="http://schemas.microsoft.com/office/powerpoint/2010/main" val="34335915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84776" cy="5530745"/>
          </a:xfrm>
          <a:prstGeom prst="rect">
            <a:avLst/>
          </a:prstGeom>
        </p:spPr>
        <p:txBody>
          <a:bodyPr wrap="square">
            <a:spAutoFit/>
          </a:bodyPr>
          <a:lstStyle/>
          <a:p>
            <a:r>
              <a:rPr lang="en-GB" sz="1860" b="1" dirty="0" smtClean="0">
                <a:solidFill>
                  <a:srgbClr val="FF0000"/>
                </a:solidFill>
              </a:rPr>
              <a:t>P3.5 – Task 10</a:t>
            </a:r>
            <a:r>
              <a:rPr lang="en-GB" sz="1860" dirty="0" smtClean="0">
                <a:solidFill>
                  <a:srgbClr val="FF0000"/>
                </a:solidFill>
              </a:rPr>
              <a:t> – </a:t>
            </a:r>
            <a:r>
              <a:rPr lang="en-US" sz="1860" dirty="0" smtClean="0">
                <a:solidFill>
                  <a:srgbClr val="FF0000"/>
                </a:solidFill>
              </a:rPr>
              <a:t>Explain the additional content on your webpage and how they meet the clients specifications.</a:t>
            </a:r>
          </a:p>
          <a:p>
            <a:pPr marL="234950" indent="-234950">
              <a:buClr>
                <a:srgbClr val="00B050"/>
              </a:buClr>
              <a:buFont typeface="Arial" panose="020B0604020202020204" pitchFamily="34" charset="0"/>
              <a:buChar char="•"/>
            </a:pPr>
            <a:r>
              <a:rPr lang="en-GB" sz="1860" dirty="0" smtClean="0"/>
              <a:t>Design </a:t>
            </a:r>
            <a:r>
              <a:rPr lang="en-GB" sz="1860" dirty="0"/>
              <a:t>(e.g. font, colour) </a:t>
            </a:r>
          </a:p>
          <a:p>
            <a:pPr marL="234950" indent="-234950">
              <a:buClr>
                <a:srgbClr val="00B050"/>
              </a:buClr>
              <a:buFont typeface="Arial" panose="020B0604020202020204" pitchFamily="34" charset="0"/>
              <a:buChar char="•"/>
            </a:pPr>
            <a:r>
              <a:rPr lang="en-US" sz="1860" dirty="0" smtClean="0"/>
              <a:t>Interactive </a:t>
            </a:r>
            <a:r>
              <a:rPr lang="en-US" sz="1860" dirty="0"/>
              <a:t>elements to meet the client’s needs </a:t>
            </a:r>
          </a:p>
          <a:p>
            <a:pPr marL="234950" indent="-234950">
              <a:buClr>
                <a:srgbClr val="00B050"/>
              </a:buClr>
              <a:buFont typeface="Arial" panose="020B0604020202020204" pitchFamily="34" charset="0"/>
              <a:buChar char="•"/>
            </a:pPr>
            <a:r>
              <a:rPr lang="en-GB" sz="1860" dirty="0" smtClean="0"/>
              <a:t>Responsive </a:t>
            </a:r>
            <a:r>
              <a:rPr lang="en-GB" sz="1860" dirty="0"/>
              <a:t>design </a:t>
            </a:r>
          </a:p>
          <a:p>
            <a:pPr marL="568325" indent="-280988">
              <a:buClr>
                <a:srgbClr val="00B050"/>
              </a:buClr>
              <a:buFont typeface="Courier New" panose="02070309020205020404" pitchFamily="49" charset="0"/>
              <a:buChar char="o"/>
            </a:pPr>
            <a:r>
              <a:rPr lang="en-GB" sz="1860" dirty="0"/>
              <a:t>For different devices, e.g. tablet, phone, PC </a:t>
            </a:r>
          </a:p>
          <a:p>
            <a:pPr marL="568325" indent="-280988">
              <a:buClr>
                <a:srgbClr val="00B050"/>
              </a:buClr>
              <a:buFont typeface="Courier New" panose="02070309020205020404" pitchFamily="49" charset="0"/>
              <a:buChar char="o"/>
            </a:pPr>
            <a:r>
              <a:rPr lang="en-GB" sz="1860" dirty="0"/>
              <a:t>For different browsers, e.g. IE, Chrome, </a:t>
            </a:r>
            <a:r>
              <a:rPr lang="en-GB" sz="1860" dirty="0" smtClean="0"/>
              <a:t>Safari</a:t>
            </a:r>
          </a:p>
          <a:p>
            <a:pPr marL="342900" indent="-342900">
              <a:buClr>
                <a:srgbClr val="00B050"/>
              </a:buClr>
              <a:buFont typeface="Wingdings 3" panose="05040102010807070707" pitchFamily="18" charset="2"/>
              <a:buChar char=""/>
            </a:pPr>
            <a:r>
              <a:rPr lang="en-GB" sz="1860" dirty="0" smtClean="0"/>
              <a:t>For this you need to indicate how you have considered the above elements for your client. This could be in the form of a button, link or simply an explanation of how you intend on taking these into consideration.</a:t>
            </a:r>
          </a:p>
          <a:p>
            <a:pPr marL="342900" indent="-342900">
              <a:buClr>
                <a:srgbClr val="00B050"/>
              </a:buClr>
              <a:buFont typeface="Wingdings 3" panose="05040102010807070707" pitchFamily="18" charset="2"/>
              <a:buChar char=""/>
            </a:pPr>
            <a:r>
              <a:rPr lang="en-GB" sz="1860" dirty="0" smtClean="0"/>
              <a:t>For example, different browsers, you can explain how you will run the completed website through the validation sites named in LO1, to verify use on the browsers. Also you can explain that you can test them on the installed school browsers and verify the links, the scaling and the image quality.</a:t>
            </a:r>
          </a:p>
          <a:p>
            <a:pPr marL="342900" indent="-342900">
              <a:buClr>
                <a:srgbClr val="00B050"/>
              </a:buClr>
              <a:buFont typeface="Wingdings 3" panose="05040102010807070707" pitchFamily="18" charset="2"/>
              <a:buChar char=""/>
            </a:pPr>
            <a:r>
              <a:rPr lang="en-GB" sz="1860" dirty="0" smtClean="0"/>
              <a:t>For different devices explain how you can upload them to a testing site or to your own intranet site for testing on a mobile device to allow you to rescale, adapt or replace content.</a:t>
            </a:r>
          </a:p>
        </p:txBody>
      </p:sp>
      <p:sp>
        <p:nvSpPr>
          <p:cNvPr id="8" name="Title 2"/>
          <p:cNvSpPr>
            <a:spLocks noGrp="1"/>
          </p:cNvSpPr>
          <p:nvPr>
            <p:ph type="title"/>
          </p:nvPr>
        </p:nvSpPr>
        <p:spPr>
          <a:xfrm>
            <a:off x="35496" y="44624"/>
            <a:ext cx="8064896" cy="548680"/>
          </a:xfrm>
        </p:spPr>
        <p:txBody>
          <a:bodyPr>
            <a:noAutofit/>
          </a:bodyPr>
          <a:lstStyle/>
          <a:p>
            <a:r>
              <a:rPr lang="en-US" sz="3000" dirty="0" smtClean="0"/>
              <a:t>P3.5 – Produce a Plan for an Client Based Website</a:t>
            </a:r>
            <a:endParaRPr lang="en-GB" sz="3000" dirty="0"/>
          </a:p>
        </p:txBody>
      </p:sp>
      <p:graphicFrame>
        <p:nvGraphicFramePr>
          <p:cNvPr id="6" name="Table 5"/>
          <p:cNvGraphicFramePr>
            <a:graphicFrameLocks noGrp="1"/>
          </p:cNvGraphicFramePr>
          <p:nvPr>
            <p:extLst>
              <p:ext uri="{D42A27DB-BD31-4B8C-83A1-F6EECF244321}">
                <p14:modId xmlns:p14="http://schemas.microsoft.com/office/powerpoint/2010/main" val="2525937676"/>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8516640"/>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3582175655"/>
              </p:ext>
            </p:extLst>
          </p:nvPr>
        </p:nvGraphicFramePr>
        <p:xfrm>
          <a:off x="251520" y="1061824"/>
          <a:ext cx="8568952" cy="5593080"/>
        </p:xfrm>
        <a:graphic>
          <a:graphicData uri="http://schemas.openxmlformats.org/drawingml/2006/table">
            <a:tbl>
              <a:tblPr firstRow="1" bandRow="1">
                <a:tableStyleId>{B301B821-A1FF-4177-AEE7-76D212191A09}</a:tableStyleId>
              </a:tblPr>
              <a:tblGrid>
                <a:gridCol w="1656184"/>
                <a:gridCol w="2736304"/>
                <a:gridCol w="1944216"/>
                <a:gridCol w="2232248"/>
              </a:tblGrid>
              <a:tr h="202312">
                <a:tc>
                  <a:txBody>
                    <a:bodyPr/>
                    <a:lstStyle/>
                    <a:p>
                      <a:pPr algn="ctr"/>
                      <a:r>
                        <a:rPr lang="en-GB" sz="1300" dirty="0" smtClean="0">
                          <a:latin typeface="Arial" panose="020B0604020202020204" pitchFamily="34" charset="0"/>
                          <a:cs typeface="Arial" panose="020B0604020202020204" pitchFamily="34" charset="0"/>
                        </a:rPr>
                        <a:t>The Learner will</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Pass</a:t>
                      </a:r>
                    </a:p>
                    <a:p>
                      <a:pPr algn="l"/>
                      <a:r>
                        <a:rPr lang="en-US" sz="1300" dirty="0" smtClean="0">
                          <a:latin typeface="Arial" panose="020B0604020202020204" pitchFamily="34" charset="0"/>
                          <a:cs typeface="Arial" panose="020B0604020202020204" pitchFamily="34" charset="0"/>
                        </a:rPr>
                        <a:t>The assessment criteria are the pass</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requirements for</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this unit.</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The learner can:</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Merit</a:t>
                      </a:r>
                    </a:p>
                    <a:p>
                      <a:pPr algn="l"/>
                      <a:r>
                        <a:rPr lang="en-US" sz="1300" dirty="0" smtClean="0">
                          <a:latin typeface="Arial" panose="020B0604020202020204" pitchFamily="34" charset="0"/>
                          <a:cs typeface="Arial" panose="020B0604020202020204" pitchFamily="34" charset="0"/>
                        </a:rPr>
                        <a:t>To achieve a merit the</a:t>
                      </a:r>
                    </a:p>
                    <a:p>
                      <a:pPr algn="l"/>
                      <a:r>
                        <a:rPr lang="en-US" sz="1300" dirty="0" smtClean="0">
                          <a:latin typeface="Arial" panose="020B0604020202020204" pitchFamily="34" charset="0"/>
                          <a:cs typeface="Arial" panose="020B0604020202020204" pitchFamily="34" charset="0"/>
                        </a:rPr>
                        <a:t>evidence must show that, in</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addition to the pass criteria,</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the learner is able to:</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Distinction</a:t>
                      </a:r>
                    </a:p>
                    <a:p>
                      <a:pPr algn="l"/>
                      <a:r>
                        <a:rPr lang="en-US" sz="13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300" b="0" dirty="0">
                        <a:latin typeface="Arial" panose="020B0604020202020204" pitchFamily="34" charset="0"/>
                        <a:cs typeface="Arial" panose="020B0604020202020204" pitchFamily="34" charset="0"/>
                      </a:endParaRPr>
                    </a:p>
                  </a:txBody>
                  <a:tcPr/>
                </a:tc>
              </a:tr>
              <a:tr h="534294">
                <a:tc>
                  <a:txBody>
                    <a:bodyPr/>
                    <a:lstStyle/>
                    <a:p>
                      <a:r>
                        <a:rPr kumimoji="0" lang="en-GB" sz="1300" u="none" strike="noStrike" kern="1200" baseline="0" dirty="0" smtClean="0">
                          <a:latin typeface="Arial" panose="020B0604020202020204" pitchFamily="34" charset="0"/>
                          <a:cs typeface="Arial" panose="020B0604020202020204" pitchFamily="34" charset="0"/>
                        </a:rPr>
                        <a:t>1 - </a:t>
                      </a:r>
                      <a:r>
                        <a:rPr kumimoji="0" lang="en-US" sz="1300" u="none" strike="noStrike" kern="1200" baseline="0" dirty="0" smtClean="0">
                          <a:latin typeface="Arial" panose="020B0604020202020204" pitchFamily="34" charset="0"/>
                          <a:cs typeface="Arial" panose="020B0604020202020204" pitchFamily="34" charset="0"/>
                        </a:rPr>
                        <a:t>Know how websites are used by organisations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P1 - </a:t>
                      </a:r>
                      <a:r>
                        <a:rPr kumimoji="0" lang="en-US" sz="1300" u="none" strike="noStrike" kern="1200" baseline="0" dirty="0" smtClean="0">
                          <a:latin typeface="Arial" panose="020B0604020202020204" pitchFamily="34" charset="0"/>
                          <a:cs typeface="Arial" panose="020B0604020202020204" pitchFamily="34" charset="0"/>
                        </a:rPr>
                        <a:t>Describe the uses of websites in organisations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11480">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2 - Be able to review existing websites in relation to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P2 - </a:t>
                      </a:r>
                      <a:r>
                        <a:rPr kumimoji="0" lang="en-US" sz="1300" u="none" strike="noStrike" kern="1200" baseline="0" dirty="0" smtClean="0">
                          <a:latin typeface="Arial" panose="020B0604020202020204" pitchFamily="34" charset="0"/>
                          <a:cs typeface="Arial" panose="020B0604020202020204" pitchFamily="34" charset="0"/>
                        </a:rPr>
                        <a:t>Review an existing website used for a specified business need</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M1 - Be able to review existing websites in relation to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411480">
                <a:tc vMerge="1">
                  <a:txBody>
                    <a:bodyPr/>
                    <a:lstStyle/>
                    <a:p>
                      <a:endParaRPr lang="en-GB"/>
                    </a:p>
                  </a:txBody>
                  <a:tcPr/>
                </a:tc>
                <a:tc>
                  <a:txBody>
                    <a:bodyPr/>
                    <a:lstStyle/>
                    <a:p>
                      <a:r>
                        <a:rPr kumimoji="0" lang="en-US" sz="1300" u="none" strike="noStrike" kern="1200" baseline="0" dirty="0" smtClean="0">
                          <a:latin typeface="Arial" panose="020B0604020202020204" pitchFamily="34" charset="0"/>
                          <a:cs typeface="Arial" panose="020B0604020202020204" pitchFamily="34" charset="0"/>
                        </a:rPr>
                        <a:t>P3 - Prepare a plan for realising improvements or enhancements  to the specified website</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vMerge="1">
                  <a:txBody>
                    <a:bodyPr/>
                    <a:lstStyle/>
                    <a:p>
                      <a:endParaRPr lang="en-GB"/>
                    </a:p>
                  </a:txBody>
                  <a:tcPr/>
                </a:tc>
                <a:tc vMerge="1">
                  <a:txBody>
                    <a:bodyPr/>
                    <a:lstStyle/>
                    <a:p>
                      <a:endParaRPr lang="en-GB"/>
                    </a:p>
                  </a:txBody>
                  <a:tcPr/>
                </a:tc>
              </a:tr>
              <a:tr h="961264">
                <a:tc>
                  <a:txBody>
                    <a:bodyPr/>
                    <a:lstStyle/>
                    <a:p>
                      <a:r>
                        <a:rPr kumimoji="0" lang="en-US" sz="1300" u="none" strike="noStrike" kern="1200" baseline="0" dirty="0" smtClean="0">
                          <a:latin typeface="Arial" panose="020B0604020202020204" pitchFamily="34" charset="0"/>
                          <a:cs typeface="Arial" panose="020B0604020202020204" pitchFamily="34" charset="0"/>
                        </a:rPr>
                        <a:t>3 - Be able to create or modify components of websites to meet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P4 - </a:t>
                      </a:r>
                      <a:r>
                        <a:rPr kumimoji="0" lang="en-US" sz="1300" u="none" strike="noStrike" kern="1200" baseline="0" dirty="0" smtClean="0">
                          <a:latin typeface="Arial" panose="020B0604020202020204" pitchFamily="34" charset="0"/>
                          <a:cs typeface="Arial" panose="020B0604020202020204" pitchFamily="34" charset="0"/>
                        </a:rPr>
                        <a:t>Create or modify website components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M2 - Present website components to stakeholders for approval</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D1 - Recommend changes to website components based on stakeholder feedback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0">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4 - Be able to update websites to meet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P5 - Update website with developed or modified components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M3 - Test functionality of updated website and resolve any issues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57200">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P6 - Present updated website to stakeholders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D2 - Evaluate the updated website against the needs of the business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79512" y="1052736"/>
            <a:ext cx="6984776" cy="5632311"/>
          </a:xfrm>
          <a:prstGeom prst="rect">
            <a:avLst/>
          </a:prstGeom>
        </p:spPr>
        <p:txBody>
          <a:bodyPr wrap="square">
            <a:spAutoFit/>
          </a:bodyPr>
          <a:lstStyle/>
          <a:p>
            <a:r>
              <a:rPr lang="en-GB" b="1" dirty="0" smtClean="0">
                <a:solidFill>
                  <a:srgbClr val="FF0000"/>
                </a:solidFill>
              </a:rPr>
              <a:t>P3.6 – Task 11</a:t>
            </a:r>
            <a:r>
              <a:rPr lang="en-GB" dirty="0" smtClean="0">
                <a:solidFill>
                  <a:srgbClr val="FF0000"/>
                </a:solidFill>
              </a:rPr>
              <a:t> – </a:t>
            </a:r>
            <a:r>
              <a:rPr lang="en-US" dirty="0" smtClean="0">
                <a:solidFill>
                  <a:srgbClr val="FF0000"/>
                </a:solidFill>
              </a:rPr>
              <a:t>In a report, describe how improvements on the website will include the following features and the benefit of these.</a:t>
            </a:r>
          </a:p>
          <a:p>
            <a:pPr marL="342900" indent="-342900">
              <a:buClr>
                <a:srgbClr val="00B050"/>
              </a:buClr>
              <a:buFont typeface="Wingdings 3" panose="05040102010807070707" pitchFamily="18" charset="2"/>
              <a:buChar char=""/>
            </a:pPr>
            <a:r>
              <a:rPr lang="en-US" b="1" dirty="0" smtClean="0"/>
              <a:t>Security features </a:t>
            </a:r>
            <a:r>
              <a:rPr lang="en-US" dirty="0" smtClean="0"/>
              <a:t>– how and where the security restrictions should be, location, type and features of these.</a:t>
            </a:r>
          </a:p>
          <a:p>
            <a:pPr marL="342900" indent="-342900">
              <a:buClr>
                <a:srgbClr val="00B050"/>
              </a:buClr>
              <a:buFont typeface="Wingdings 3" panose="05040102010807070707" pitchFamily="18" charset="2"/>
              <a:buChar char=""/>
            </a:pPr>
            <a:r>
              <a:rPr lang="en-US" b="1" dirty="0" smtClean="0"/>
              <a:t>Timescales</a:t>
            </a:r>
            <a:r>
              <a:rPr lang="en-US" dirty="0" smtClean="0"/>
              <a:t> – describe how long it should take to create the website, based on a school calendar year, when should the changeover features be in place and how long the trial or inclusion period be. Draw up a time plan for this.</a:t>
            </a:r>
          </a:p>
          <a:p>
            <a:pPr marL="342900" indent="-342900">
              <a:buClr>
                <a:srgbClr val="00B050"/>
              </a:buClr>
              <a:buFont typeface="Wingdings 3" panose="05040102010807070707" pitchFamily="18" charset="2"/>
              <a:buChar char=""/>
            </a:pPr>
            <a:r>
              <a:rPr lang="en-US" b="1" dirty="0" smtClean="0"/>
              <a:t>Clear </a:t>
            </a:r>
            <a:r>
              <a:rPr lang="en-US" b="1" dirty="0"/>
              <a:t>links to the identified business need and </a:t>
            </a:r>
            <a:r>
              <a:rPr lang="en-US" b="1" dirty="0" smtClean="0"/>
              <a:t>specification </a:t>
            </a:r>
            <a:r>
              <a:rPr lang="en-US" dirty="0" smtClean="0"/>
              <a:t>– describe the linking processes needed to make the website functional as well as in line with the school colour schemes. </a:t>
            </a:r>
            <a:endParaRPr lang="en-US" dirty="0"/>
          </a:p>
          <a:p>
            <a:pPr marL="342900" indent="-342900">
              <a:buClr>
                <a:srgbClr val="00B050"/>
              </a:buClr>
              <a:buFont typeface="Wingdings 3" panose="05040102010807070707" pitchFamily="18" charset="2"/>
              <a:buChar char=""/>
            </a:pPr>
            <a:r>
              <a:rPr lang="en-US" b="1" dirty="0" smtClean="0"/>
              <a:t>Legal </a:t>
            </a:r>
            <a:r>
              <a:rPr lang="en-US" b="1" dirty="0"/>
              <a:t>requirements to be </a:t>
            </a:r>
            <a:r>
              <a:rPr lang="en-US" b="1" dirty="0" smtClean="0"/>
              <a:t>considered</a:t>
            </a:r>
            <a:r>
              <a:rPr lang="en-US" b="1" dirty="0"/>
              <a:t> </a:t>
            </a:r>
            <a:r>
              <a:rPr lang="en-US" dirty="0" smtClean="0"/>
              <a:t>– describe how you will go about making the website secure including testing and protecting for copyright.</a:t>
            </a:r>
          </a:p>
          <a:p>
            <a:pPr marL="342900" indent="-342900">
              <a:buClr>
                <a:srgbClr val="00B050"/>
              </a:buClr>
              <a:buFont typeface="Wingdings 3" panose="05040102010807070707" pitchFamily="18" charset="2"/>
              <a:buChar char=""/>
            </a:pPr>
            <a:r>
              <a:rPr lang="en-US" b="1" dirty="0" smtClean="0">
                <a:latin typeface="Arial" panose="020B0604020202020204" pitchFamily="34" charset="0"/>
                <a:cs typeface="Arial" panose="020B0604020202020204" pitchFamily="34" charset="0"/>
              </a:rPr>
              <a:t>Resources </a:t>
            </a:r>
            <a:r>
              <a:rPr lang="en-US" b="1" dirty="0">
                <a:latin typeface="Arial" panose="020B0604020202020204" pitchFamily="34" charset="0"/>
                <a:cs typeface="Arial" panose="020B0604020202020204" pitchFamily="34" charset="0"/>
              </a:rPr>
              <a:t>(i.e. physical and human</a:t>
            </a:r>
            <a:r>
              <a:rPr lang="en-US" b="1" dirty="0" smtClean="0">
                <a:latin typeface="Arial" panose="020B0604020202020204" pitchFamily="34" charset="0"/>
                <a:cs typeface="Arial" panose="020B0604020202020204" pitchFamily="34" charset="0"/>
              </a:rPr>
              <a:t>)</a:t>
            </a:r>
            <a:r>
              <a:rPr lang="en-GB" dirty="0"/>
              <a:t> </a:t>
            </a:r>
            <a:r>
              <a:rPr lang="en-GB" dirty="0" smtClean="0"/>
              <a:t>– Describe who at the school should make the website, how they should do this, the resources in terms of hardware and software needed to achieve this. Talk about storage and capacity for expansion to meet the clients present and future needs.</a:t>
            </a:r>
            <a:endParaRPr lang="en-US" dirty="0">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35496" y="44624"/>
            <a:ext cx="8064896" cy="548680"/>
          </a:xfrm>
        </p:spPr>
        <p:txBody>
          <a:bodyPr>
            <a:noAutofit/>
          </a:bodyPr>
          <a:lstStyle/>
          <a:p>
            <a:r>
              <a:rPr lang="en-US" sz="3000" dirty="0" smtClean="0"/>
              <a:t>P3.6 – Produce a Plan for an Interactive Website</a:t>
            </a:r>
            <a:endParaRPr lang="en-GB" sz="3000" dirty="0"/>
          </a:p>
        </p:txBody>
      </p:sp>
      <p:graphicFrame>
        <p:nvGraphicFramePr>
          <p:cNvPr id="6" name="Table 5"/>
          <p:cNvGraphicFramePr>
            <a:graphicFrameLocks noGrp="1"/>
          </p:cNvGraphicFramePr>
          <p:nvPr>
            <p:extLst>
              <p:ext uri="{D42A27DB-BD31-4B8C-83A1-F6EECF244321}">
                <p14:modId xmlns:p14="http://schemas.microsoft.com/office/powerpoint/2010/main" val="2412117747"/>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416316"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758686"/>
      </p:ext>
    </p:extLst>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558445"/>
          </a:xfrm>
          <a:prstGeom prst="rect">
            <a:avLst/>
          </a:prstGeom>
        </p:spPr>
        <p:txBody>
          <a:bodyPr wrap="square">
            <a:spAutoFit/>
          </a:bodyPr>
          <a:lstStyle/>
          <a:p>
            <a:r>
              <a:rPr lang="en-US" sz="1480" b="1" dirty="0">
                <a:solidFill>
                  <a:srgbClr val="FF0000"/>
                </a:solidFill>
                <a:latin typeface="Arial" panose="020B0604020202020204" pitchFamily="34" charset="0"/>
                <a:cs typeface="Arial" panose="020B0604020202020204" pitchFamily="34" charset="0"/>
              </a:rPr>
              <a:t>P2.1 – Task 01 </a:t>
            </a:r>
            <a:r>
              <a:rPr lang="en-US" sz="1480" dirty="0">
                <a:solidFill>
                  <a:srgbClr val="FF0000"/>
                </a:solidFill>
                <a:latin typeface="Arial" panose="020B0604020202020204" pitchFamily="34" charset="0"/>
                <a:cs typeface="Arial" panose="020B0604020202020204" pitchFamily="34" charset="0"/>
              </a:rPr>
              <a:t>- Using the Progress Academy home page, describe, with examples, the company needs and how the site meets or does not meet the purpose and audience of the school.</a:t>
            </a:r>
          </a:p>
          <a:p>
            <a:r>
              <a:rPr lang="en-US" sz="1480" b="1" dirty="0" smtClean="0">
                <a:solidFill>
                  <a:srgbClr val="FF0000"/>
                </a:solidFill>
                <a:latin typeface="Arial" panose="020B0604020202020204" pitchFamily="34" charset="0"/>
                <a:cs typeface="Arial" panose="020B0604020202020204" pitchFamily="34" charset="0"/>
              </a:rPr>
              <a:t>P2.1 </a:t>
            </a:r>
            <a:r>
              <a:rPr lang="en-US" sz="1480" b="1" dirty="0">
                <a:solidFill>
                  <a:srgbClr val="FF0000"/>
                </a:solidFill>
                <a:latin typeface="Arial" panose="020B0604020202020204" pitchFamily="34" charset="0"/>
                <a:cs typeface="Arial" panose="020B0604020202020204" pitchFamily="34" charset="0"/>
              </a:rPr>
              <a:t>– Task 02 </a:t>
            </a:r>
            <a:r>
              <a:rPr lang="en-US" sz="1480" dirty="0">
                <a:solidFill>
                  <a:srgbClr val="FF0000"/>
                </a:solidFill>
                <a:latin typeface="Arial" panose="020B0604020202020204" pitchFamily="34" charset="0"/>
                <a:cs typeface="Arial" panose="020B0604020202020204" pitchFamily="34" charset="0"/>
              </a:rPr>
              <a:t>- Using the Progress Academy home page, describe, with examples, the company needs and how the site meets or does not meet the </a:t>
            </a:r>
            <a:r>
              <a:rPr lang="en-US" sz="1480" b="1" dirty="0">
                <a:solidFill>
                  <a:srgbClr val="FF0000"/>
                </a:solidFill>
                <a:latin typeface="Arial" panose="020B0604020202020204" pitchFamily="34" charset="0"/>
                <a:cs typeface="Arial" panose="020B0604020202020204" pitchFamily="34" charset="0"/>
              </a:rPr>
              <a:t>purpose</a:t>
            </a:r>
            <a:r>
              <a:rPr lang="en-US" sz="1480" dirty="0">
                <a:solidFill>
                  <a:srgbClr val="FF0000"/>
                </a:solidFill>
                <a:latin typeface="Arial" panose="020B0604020202020204" pitchFamily="34" charset="0"/>
                <a:cs typeface="Arial" panose="020B0604020202020204" pitchFamily="34" charset="0"/>
              </a:rPr>
              <a:t> and </a:t>
            </a:r>
            <a:r>
              <a:rPr lang="en-US" sz="1480" b="1" dirty="0">
                <a:solidFill>
                  <a:srgbClr val="FF0000"/>
                </a:solidFill>
                <a:latin typeface="Arial" panose="020B0604020202020204" pitchFamily="34" charset="0"/>
                <a:cs typeface="Arial" panose="020B0604020202020204" pitchFamily="34" charset="0"/>
              </a:rPr>
              <a:t>audience</a:t>
            </a:r>
            <a:r>
              <a:rPr lang="en-US" sz="1480" dirty="0">
                <a:solidFill>
                  <a:srgbClr val="FF0000"/>
                </a:solidFill>
                <a:latin typeface="Arial" panose="020B0604020202020204" pitchFamily="34" charset="0"/>
                <a:cs typeface="Arial" panose="020B0604020202020204" pitchFamily="34" charset="0"/>
              </a:rPr>
              <a:t> of the school.</a:t>
            </a:r>
          </a:p>
          <a:p>
            <a:r>
              <a:rPr lang="en-US" sz="1480" b="1" dirty="0" smtClean="0">
                <a:solidFill>
                  <a:srgbClr val="FF0000"/>
                </a:solidFill>
                <a:latin typeface="Arial" panose="020B0604020202020204" pitchFamily="34" charset="0"/>
                <a:cs typeface="Arial" panose="020B0604020202020204" pitchFamily="34" charset="0"/>
              </a:rPr>
              <a:t>P2.1 </a:t>
            </a:r>
            <a:r>
              <a:rPr lang="en-US" sz="1480" b="1" dirty="0">
                <a:solidFill>
                  <a:srgbClr val="FF0000"/>
                </a:solidFill>
                <a:latin typeface="Arial" panose="020B0604020202020204" pitchFamily="34" charset="0"/>
                <a:cs typeface="Arial" panose="020B0604020202020204" pitchFamily="34" charset="0"/>
              </a:rPr>
              <a:t>– Task 03 - </a:t>
            </a:r>
            <a:r>
              <a:rPr lang="en-US" sz="1480" dirty="0">
                <a:solidFill>
                  <a:srgbClr val="FF0000"/>
                </a:solidFill>
                <a:latin typeface="Arial" panose="020B0604020202020204" pitchFamily="34" charset="0"/>
                <a:cs typeface="Arial" panose="020B0604020202020204" pitchFamily="34" charset="0"/>
              </a:rPr>
              <a:t>Using the Progress Academy home page, describe, with examples, the company needs and how the site meets or does not meet the </a:t>
            </a:r>
            <a:r>
              <a:rPr lang="en-US" sz="1480" b="1" dirty="0">
                <a:solidFill>
                  <a:srgbClr val="FF0000"/>
                </a:solidFill>
                <a:latin typeface="Arial" panose="020B0604020202020204" pitchFamily="34" charset="0"/>
                <a:cs typeface="Arial" panose="020B0604020202020204" pitchFamily="34" charset="0"/>
              </a:rPr>
              <a:t>User Needs </a:t>
            </a:r>
            <a:r>
              <a:rPr lang="en-US" sz="1480" dirty="0">
                <a:solidFill>
                  <a:srgbClr val="FF0000"/>
                </a:solidFill>
                <a:latin typeface="Arial" panose="020B0604020202020204" pitchFamily="34" charset="0"/>
                <a:cs typeface="Arial" panose="020B0604020202020204" pitchFamily="34" charset="0"/>
              </a:rPr>
              <a:t>and </a:t>
            </a:r>
            <a:r>
              <a:rPr lang="en-US" sz="1480" b="1" dirty="0">
                <a:solidFill>
                  <a:srgbClr val="FF0000"/>
                </a:solidFill>
                <a:latin typeface="Arial" panose="020B0604020202020204" pitchFamily="34" charset="0"/>
                <a:cs typeface="Arial" panose="020B0604020202020204" pitchFamily="34" charset="0"/>
              </a:rPr>
              <a:t>Security</a:t>
            </a:r>
            <a:r>
              <a:rPr lang="en-IE" sz="1480" b="1" dirty="0">
                <a:solidFill>
                  <a:srgbClr val="FF0000"/>
                </a:solidFill>
                <a:latin typeface="Arial" panose="020B0604020202020204" pitchFamily="34" charset="0"/>
                <a:cs typeface="Arial" panose="020B0604020202020204" pitchFamily="34" charset="0"/>
              </a:rPr>
              <a:t> Features</a:t>
            </a:r>
            <a:r>
              <a:rPr lang="en-US" sz="1480" dirty="0">
                <a:solidFill>
                  <a:srgbClr val="FF0000"/>
                </a:solidFill>
                <a:latin typeface="Arial" panose="020B0604020202020204" pitchFamily="34" charset="0"/>
                <a:cs typeface="Arial" panose="020B0604020202020204" pitchFamily="34" charset="0"/>
              </a:rPr>
              <a:t> of the school.</a:t>
            </a:r>
          </a:p>
          <a:p>
            <a:r>
              <a:rPr lang="en-US" sz="1480" b="1" dirty="0" smtClean="0">
                <a:solidFill>
                  <a:srgbClr val="FF0000"/>
                </a:solidFill>
                <a:latin typeface="Arial" panose="020B0604020202020204" pitchFamily="34" charset="0"/>
                <a:cs typeface="Arial" panose="020B0604020202020204" pitchFamily="34" charset="0"/>
              </a:rPr>
              <a:t>P2.1 </a:t>
            </a:r>
            <a:r>
              <a:rPr lang="en-US" sz="1480" b="1" dirty="0">
                <a:solidFill>
                  <a:srgbClr val="FF0000"/>
                </a:solidFill>
                <a:latin typeface="Arial" panose="020B0604020202020204" pitchFamily="34" charset="0"/>
                <a:cs typeface="Arial" panose="020B0604020202020204" pitchFamily="34" charset="0"/>
              </a:rPr>
              <a:t>– Task 04 - </a:t>
            </a:r>
            <a:r>
              <a:rPr lang="en-US" sz="1480" dirty="0">
                <a:solidFill>
                  <a:srgbClr val="FF0000"/>
                </a:solidFill>
                <a:latin typeface="Arial" panose="020B0604020202020204" pitchFamily="34" charset="0"/>
                <a:cs typeface="Arial" panose="020B0604020202020204" pitchFamily="34" charset="0"/>
              </a:rPr>
              <a:t>Using the Progress Academy home page, describe, with examples, the company needs and how the site meets or does not meet the </a:t>
            </a:r>
            <a:r>
              <a:rPr lang="en-US" sz="1480" b="1" dirty="0">
                <a:solidFill>
                  <a:srgbClr val="FF0000"/>
                </a:solidFill>
                <a:latin typeface="Arial" panose="020B0604020202020204" pitchFamily="34" charset="0"/>
                <a:cs typeface="Arial" panose="020B0604020202020204" pitchFamily="34" charset="0"/>
              </a:rPr>
              <a:t>Multimedia, Interactivity </a:t>
            </a:r>
            <a:r>
              <a:rPr lang="en-US" sz="1480" dirty="0">
                <a:solidFill>
                  <a:srgbClr val="FF0000"/>
                </a:solidFill>
                <a:latin typeface="Arial" panose="020B0604020202020204" pitchFamily="34" charset="0"/>
                <a:cs typeface="Arial" panose="020B0604020202020204" pitchFamily="34" charset="0"/>
              </a:rPr>
              <a:t>and </a:t>
            </a:r>
            <a:r>
              <a:rPr lang="en-IE" sz="1480" b="1" dirty="0">
                <a:solidFill>
                  <a:srgbClr val="FF0000"/>
                </a:solidFill>
                <a:latin typeface="Arial" panose="020B0604020202020204" pitchFamily="34" charset="0"/>
                <a:cs typeface="Arial" panose="020B0604020202020204" pitchFamily="34" charset="0"/>
              </a:rPr>
              <a:t>Accessibility needs</a:t>
            </a:r>
            <a:r>
              <a:rPr lang="en-US" sz="1480" dirty="0">
                <a:solidFill>
                  <a:srgbClr val="FF0000"/>
                </a:solidFill>
                <a:latin typeface="Arial" panose="020B0604020202020204" pitchFamily="34" charset="0"/>
                <a:cs typeface="Arial" panose="020B0604020202020204" pitchFamily="34" charset="0"/>
              </a:rPr>
              <a:t> of the school.</a:t>
            </a:r>
          </a:p>
          <a:p>
            <a:r>
              <a:rPr lang="en-US" sz="1480" b="1" dirty="0" smtClean="0">
                <a:solidFill>
                  <a:srgbClr val="FF0000"/>
                </a:solidFill>
                <a:latin typeface="Arial" panose="020B0604020202020204" pitchFamily="34" charset="0"/>
                <a:cs typeface="Arial" panose="020B0604020202020204" pitchFamily="34" charset="0"/>
              </a:rPr>
              <a:t>M1.1 </a:t>
            </a:r>
            <a:r>
              <a:rPr lang="en-US" sz="1480" b="1" dirty="0">
                <a:solidFill>
                  <a:srgbClr val="FF0000"/>
                </a:solidFill>
                <a:latin typeface="Arial" panose="020B0604020202020204" pitchFamily="34" charset="0"/>
                <a:cs typeface="Arial" panose="020B0604020202020204" pitchFamily="34" charset="0"/>
              </a:rPr>
              <a:t>– Task 05 – </a:t>
            </a:r>
            <a:r>
              <a:rPr lang="en-IE" sz="1480" dirty="0">
                <a:solidFill>
                  <a:srgbClr val="FF0000"/>
                </a:solidFill>
                <a:latin typeface="Arial" panose="020B0604020202020204" pitchFamily="34" charset="0"/>
                <a:cs typeface="Arial" panose="020B0604020202020204" pitchFamily="34" charset="0"/>
              </a:rPr>
              <a:t>In terms of Content, Design, Structure and Functions, </a:t>
            </a:r>
            <a:r>
              <a:rPr lang="en-US" sz="1480" dirty="0">
                <a:solidFill>
                  <a:srgbClr val="FF0000"/>
                </a:solidFill>
                <a:latin typeface="Arial" panose="020B0604020202020204" pitchFamily="34" charset="0"/>
                <a:cs typeface="Arial" panose="020B0604020202020204" pitchFamily="34" charset="0"/>
              </a:rPr>
              <a:t>specify improvements or enhancements to the website.</a:t>
            </a:r>
          </a:p>
          <a:p>
            <a:r>
              <a:rPr lang="en-GB" sz="1480" b="1" dirty="0" smtClean="0">
                <a:solidFill>
                  <a:srgbClr val="FF0000"/>
                </a:solidFill>
              </a:rPr>
              <a:t>P3.1 </a:t>
            </a:r>
            <a:r>
              <a:rPr lang="en-GB" sz="1480" b="1" dirty="0">
                <a:solidFill>
                  <a:srgbClr val="FF0000"/>
                </a:solidFill>
              </a:rPr>
              <a:t>– Task 06 -</a:t>
            </a:r>
            <a:r>
              <a:rPr lang="en-GB" sz="1480" dirty="0">
                <a:solidFill>
                  <a:srgbClr val="FF0000"/>
                </a:solidFill>
              </a:rPr>
              <a:t> Create a </a:t>
            </a:r>
            <a:r>
              <a:rPr lang="en-GB" sz="1480" b="1" dirty="0">
                <a:solidFill>
                  <a:srgbClr val="FF0000"/>
                </a:solidFill>
              </a:rPr>
              <a:t>Site Map </a:t>
            </a:r>
            <a:r>
              <a:rPr lang="en-GB" sz="1480" dirty="0">
                <a:solidFill>
                  <a:srgbClr val="FF0000"/>
                </a:solidFill>
              </a:rPr>
              <a:t>for your website design. For each page you need to describe its purpose and what it will contain to meet that purpose and how these improvements will enhance the website.</a:t>
            </a:r>
          </a:p>
          <a:p>
            <a:r>
              <a:rPr lang="en-GB" sz="1480" b="1" dirty="0" smtClean="0">
                <a:solidFill>
                  <a:srgbClr val="FF0000"/>
                </a:solidFill>
                <a:latin typeface="Arial" panose="020B0604020202020204" pitchFamily="34" charset="0"/>
                <a:cs typeface="Arial" panose="020B0604020202020204" pitchFamily="34" charset="0"/>
              </a:rPr>
              <a:t>P3.2 </a:t>
            </a:r>
            <a:r>
              <a:rPr lang="en-GB" sz="1480" b="1" dirty="0">
                <a:solidFill>
                  <a:srgbClr val="FF0000"/>
                </a:solidFill>
                <a:latin typeface="Arial" panose="020B0604020202020204" pitchFamily="34" charset="0"/>
                <a:cs typeface="Arial" panose="020B0604020202020204" pitchFamily="34" charset="0"/>
              </a:rPr>
              <a:t>– Task 07 –</a:t>
            </a:r>
            <a:r>
              <a:rPr lang="en-GB" sz="1480" dirty="0">
                <a:solidFill>
                  <a:srgbClr val="FF0000"/>
                </a:solidFill>
                <a:latin typeface="Arial" panose="020B0604020202020204" pitchFamily="34" charset="0"/>
                <a:cs typeface="Arial" panose="020B0604020202020204" pitchFamily="34" charset="0"/>
              </a:rPr>
              <a:t> Design, Illustrate and explain choice of navigation bars for your website in line with the clients needs.</a:t>
            </a:r>
          </a:p>
          <a:p>
            <a:r>
              <a:rPr lang="en-GB" sz="1480" b="1" dirty="0" smtClean="0">
                <a:solidFill>
                  <a:srgbClr val="FF0000"/>
                </a:solidFill>
                <a:latin typeface="Arial" panose="020B0604020202020204" pitchFamily="34" charset="0"/>
                <a:cs typeface="Arial" panose="020B0604020202020204" pitchFamily="34" charset="0"/>
              </a:rPr>
              <a:t>P3.3 </a:t>
            </a:r>
            <a:r>
              <a:rPr lang="en-GB" sz="1480" b="1" dirty="0">
                <a:solidFill>
                  <a:srgbClr val="FF0000"/>
                </a:solidFill>
                <a:latin typeface="Arial" panose="020B0604020202020204" pitchFamily="34" charset="0"/>
                <a:cs typeface="Arial" panose="020B0604020202020204" pitchFamily="34" charset="0"/>
              </a:rPr>
              <a:t>– Task 08 -</a:t>
            </a:r>
            <a:r>
              <a:rPr lang="en-GB" sz="1480" dirty="0">
                <a:solidFill>
                  <a:srgbClr val="FF0000"/>
                </a:solidFill>
                <a:latin typeface="Arial" panose="020B0604020202020204" pitchFamily="34" charset="0"/>
                <a:cs typeface="Arial" panose="020B0604020202020204" pitchFamily="34" charset="0"/>
              </a:rPr>
              <a:t> Illustrate and explain the house style for your website in line with your client’s specifications.</a:t>
            </a:r>
          </a:p>
          <a:p>
            <a:r>
              <a:rPr lang="en-GB" sz="1480" b="1" dirty="0" smtClean="0">
                <a:solidFill>
                  <a:srgbClr val="FF0000"/>
                </a:solidFill>
                <a:latin typeface="Arial" panose="020B0604020202020204" pitchFamily="34" charset="0"/>
                <a:cs typeface="Arial" panose="020B0604020202020204" pitchFamily="34" charset="0"/>
              </a:rPr>
              <a:t>P3.4 </a:t>
            </a:r>
            <a:r>
              <a:rPr lang="en-GB" sz="1480" b="1" dirty="0">
                <a:solidFill>
                  <a:srgbClr val="FF0000"/>
                </a:solidFill>
                <a:latin typeface="Arial" panose="020B0604020202020204" pitchFamily="34" charset="0"/>
                <a:cs typeface="Arial" panose="020B0604020202020204" pitchFamily="34" charset="0"/>
              </a:rPr>
              <a:t>– Task 09 – </a:t>
            </a:r>
            <a:r>
              <a:rPr lang="en-GB" sz="1480" dirty="0">
                <a:solidFill>
                  <a:srgbClr val="FF0000"/>
                </a:solidFill>
                <a:latin typeface="Arial" panose="020B0604020202020204" pitchFamily="34" charset="0"/>
                <a:cs typeface="Arial" panose="020B0604020202020204" pitchFamily="34" charset="0"/>
              </a:rPr>
              <a:t>Design a page plan based on your House style indicating the major content and functionality of your website in line with the clients specifications.</a:t>
            </a:r>
            <a:endParaRPr lang="en-GB" sz="1480" b="1" dirty="0">
              <a:solidFill>
                <a:srgbClr val="FF0000"/>
              </a:solidFill>
              <a:latin typeface="Arial" panose="020B0604020202020204" pitchFamily="34" charset="0"/>
              <a:cs typeface="Arial" panose="020B0604020202020204" pitchFamily="34" charset="0"/>
            </a:endParaRPr>
          </a:p>
          <a:p>
            <a:r>
              <a:rPr lang="en-GB" sz="1480" b="1" dirty="0" smtClean="0">
                <a:solidFill>
                  <a:srgbClr val="FF0000"/>
                </a:solidFill>
              </a:rPr>
              <a:t>P3.5 </a:t>
            </a:r>
            <a:r>
              <a:rPr lang="en-GB" sz="1480" b="1" dirty="0">
                <a:solidFill>
                  <a:srgbClr val="FF0000"/>
                </a:solidFill>
              </a:rPr>
              <a:t>– Task 10</a:t>
            </a:r>
            <a:r>
              <a:rPr lang="en-GB" sz="1480" dirty="0">
                <a:solidFill>
                  <a:srgbClr val="FF0000"/>
                </a:solidFill>
              </a:rPr>
              <a:t> – </a:t>
            </a:r>
            <a:r>
              <a:rPr lang="en-US" sz="1480" dirty="0">
                <a:solidFill>
                  <a:srgbClr val="FF0000"/>
                </a:solidFill>
              </a:rPr>
              <a:t>Explain the additional content on your webpage and how they meet the clients specifications.</a:t>
            </a:r>
          </a:p>
          <a:p>
            <a:r>
              <a:rPr lang="en-GB" sz="1480" b="1" dirty="0" smtClean="0">
                <a:solidFill>
                  <a:srgbClr val="FF0000"/>
                </a:solidFill>
              </a:rPr>
              <a:t>P3.6 </a:t>
            </a:r>
            <a:r>
              <a:rPr lang="en-GB" sz="1480" b="1" dirty="0">
                <a:solidFill>
                  <a:srgbClr val="FF0000"/>
                </a:solidFill>
              </a:rPr>
              <a:t>– Task </a:t>
            </a:r>
            <a:r>
              <a:rPr lang="en-GB" sz="1480" b="1" dirty="0" smtClean="0">
                <a:solidFill>
                  <a:srgbClr val="FF0000"/>
                </a:solidFill>
              </a:rPr>
              <a:t>11</a:t>
            </a:r>
            <a:r>
              <a:rPr lang="en-GB" sz="1480" dirty="0" smtClean="0">
                <a:solidFill>
                  <a:srgbClr val="FF0000"/>
                </a:solidFill>
              </a:rPr>
              <a:t> </a:t>
            </a:r>
            <a:r>
              <a:rPr lang="en-GB" sz="1480" dirty="0">
                <a:solidFill>
                  <a:srgbClr val="FF0000"/>
                </a:solidFill>
              </a:rPr>
              <a:t>– </a:t>
            </a:r>
            <a:r>
              <a:rPr lang="en-US" sz="1480" dirty="0">
                <a:solidFill>
                  <a:srgbClr val="FF0000"/>
                </a:solidFill>
              </a:rPr>
              <a:t>In a report, describe how improvements on the website will include the following features and the benefit of these</a:t>
            </a:r>
            <a:r>
              <a:rPr lang="en-US" sz="1480" dirty="0" smtClean="0">
                <a:solidFill>
                  <a:srgbClr val="FF0000"/>
                </a:solidFill>
              </a:rPr>
              <a:t>.</a:t>
            </a:r>
            <a:endParaRPr lang="en-US" sz="1480" dirty="0">
              <a:solidFill>
                <a:srgbClr val="FF0000"/>
              </a:solidFill>
            </a:endParaRP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3600" dirty="0" smtClean="0"/>
              <a:t>LO2 – Assessment Criteria</a:t>
            </a:r>
            <a:endParaRPr lang="en-GB" sz="36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Aim and Purpose</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586145"/>
          </a:xfrm>
          <a:prstGeom prst="rect">
            <a:avLst/>
          </a:prstGeom>
        </p:spPr>
        <p:txBody>
          <a:bodyPr wrap="square">
            <a:spAutoFit/>
          </a:bodyPr>
          <a:lstStyle/>
          <a:p>
            <a:pPr>
              <a:buClr>
                <a:srgbClr val="7030A0"/>
              </a:buClr>
            </a:pPr>
            <a:r>
              <a:rPr lang="en-US" sz="2100" b="1" dirty="0" smtClean="0"/>
              <a:t>Learning </a:t>
            </a:r>
            <a:r>
              <a:rPr lang="en-US" sz="2100" b="1" dirty="0"/>
              <a:t>Outcome 2: </a:t>
            </a:r>
            <a:r>
              <a:rPr lang="en-US" sz="2100" dirty="0"/>
              <a:t>Be able to review existing websites in relation to business needs</a:t>
            </a:r>
          </a:p>
          <a:p>
            <a:pPr marL="354013" indent="-354013">
              <a:buClr>
                <a:srgbClr val="7030A0"/>
              </a:buClr>
              <a:buFont typeface="Wingdings 3" panose="05040102010807070707" pitchFamily="18" charset="2"/>
              <a:buChar char=""/>
            </a:pPr>
            <a:r>
              <a:rPr lang="en-US" sz="2100" dirty="0"/>
              <a:t>Your task is to: identify potential improvements, modifications or extensions to the current </a:t>
            </a:r>
            <a:r>
              <a:rPr lang="en-US" sz="2100" dirty="0" smtClean="0"/>
              <a:t>Progress Academy </a:t>
            </a:r>
            <a:r>
              <a:rPr lang="en-US" sz="2100" dirty="0"/>
              <a:t>homepage and plan the implementation of these changes.</a:t>
            </a:r>
          </a:p>
          <a:p>
            <a:pPr marL="354013" indent="-354013">
              <a:buClr>
                <a:srgbClr val="7030A0"/>
              </a:buClr>
              <a:buFont typeface="Wingdings 3" panose="05040102010807070707" pitchFamily="18" charset="2"/>
              <a:buChar char=""/>
            </a:pPr>
            <a:r>
              <a:rPr lang="en-US" sz="2100" dirty="0"/>
              <a:t>The IT Manager at Progress Academy has designed an initial homepage structure for </a:t>
            </a:r>
            <a:r>
              <a:rPr lang="en-US" sz="2100" dirty="0" smtClean="0"/>
              <a:t>the proposed </a:t>
            </a:r>
            <a:r>
              <a:rPr lang="en-US" sz="2100" dirty="0"/>
              <a:t>website that will eventually be used by the Progress Academy staff.</a:t>
            </a:r>
          </a:p>
          <a:p>
            <a:pPr marL="354013" indent="-354013">
              <a:buClr>
                <a:srgbClr val="7030A0"/>
              </a:buClr>
              <a:buFont typeface="Wingdings 3" panose="05040102010807070707" pitchFamily="18" charset="2"/>
              <a:buChar char=""/>
            </a:pPr>
            <a:r>
              <a:rPr lang="en-US" sz="2100" dirty="0"/>
              <a:t>You have been asked to identify improvements, modifications or extensions to the homepage </a:t>
            </a:r>
            <a:r>
              <a:rPr lang="en-US" sz="2100" dirty="0" smtClean="0"/>
              <a:t>that will </a:t>
            </a:r>
            <a:r>
              <a:rPr lang="en-US" sz="2100" dirty="0"/>
              <a:t>improve functionality and meet the business needs of Progress Academy. You will need </a:t>
            </a:r>
            <a:r>
              <a:rPr lang="en-US" sz="2100" dirty="0" smtClean="0"/>
              <a:t>to refer </a:t>
            </a:r>
            <a:r>
              <a:rPr lang="en-US" sz="2100" dirty="0"/>
              <a:t>to the website specification when considering each improvement or extension. You </a:t>
            </a:r>
            <a:r>
              <a:rPr lang="en-US" sz="2100" dirty="0" smtClean="0"/>
              <a:t>will provide </a:t>
            </a:r>
            <a:r>
              <a:rPr lang="en-US" sz="2100" dirty="0"/>
              <a:t>specifications for each identified improvement or extension.</a:t>
            </a:r>
          </a:p>
          <a:p>
            <a:pPr marL="354013" indent="-354013">
              <a:buClr>
                <a:srgbClr val="7030A0"/>
              </a:buClr>
              <a:buFont typeface="Wingdings 3" panose="05040102010807070707" pitchFamily="18" charset="2"/>
              <a:buChar char=""/>
            </a:pPr>
            <a:r>
              <a:rPr lang="en-US" sz="2100" dirty="0"/>
              <a:t>You have also been asked by the SMT to plan the implementation of your identified </a:t>
            </a:r>
            <a:r>
              <a:rPr lang="en-US" sz="2100" dirty="0" smtClean="0"/>
              <a:t>improvements and/or </a:t>
            </a:r>
            <a:r>
              <a:rPr lang="en-US" sz="2100" dirty="0"/>
              <a:t>extensions including the subsequent upgrading of the original website.</a:t>
            </a:r>
            <a:endParaRPr lang="en-US" sz="2100" dirty="0" smtClean="0"/>
          </a:p>
        </p:txBody>
      </p:sp>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1108027774"/>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Offline vs online web creation</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 people still use HTML to write websites</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Are all websites made the same way</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Can I make a website as good as Amazon</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many pages does a website need to have</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is HTML5.</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632311"/>
          </a:xfrm>
          <a:prstGeom prst="rect">
            <a:avLst/>
          </a:prstGeom>
        </p:spPr>
        <p:txBody>
          <a:bodyPr wrap="square">
            <a:spAutoFit/>
          </a:bodyPr>
          <a:lstStyle/>
          <a:p>
            <a:pPr>
              <a:buClr>
                <a:srgbClr val="00B050"/>
              </a:buClr>
            </a:pPr>
            <a:r>
              <a:rPr lang="en-US" sz="1500" b="1" dirty="0" smtClean="0">
                <a:latin typeface="Arial" panose="020B0604020202020204" pitchFamily="34" charset="0"/>
                <a:cs typeface="Arial" panose="020B0604020202020204" pitchFamily="34" charset="0"/>
              </a:rPr>
              <a:t>P2.1 - </a:t>
            </a:r>
            <a:r>
              <a:rPr lang="en-US" sz="1500" b="1" dirty="0">
                <a:latin typeface="Arial" panose="020B0604020202020204" pitchFamily="34" charset="0"/>
                <a:cs typeface="Arial" panose="020B0604020202020204" pitchFamily="34" charset="0"/>
              </a:rPr>
              <a:t>Review existing websites, i.e.:</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target </a:t>
            </a:r>
            <a:r>
              <a:rPr lang="en-US" sz="1500" dirty="0">
                <a:latin typeface="Arial" panose="020B0604020202020204" pitchFamily="34" charset="0"/>
                <a:cs typeface="Arial" panose="020B0604020202020204" pitchFamily="34" charset="0"/>
              </a:rPr>
              <a:t>audience</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purpose</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aesthetics </a:t>
            </a:r>
            <a:r>
              <a:rPr lang="en-US" sz="1500" dirty="0">
                <a:latin typeface="Arial" panose="020B0604020202020204" pitchFamily="34" charset="0"/>
                <a:cs typeface="Arial" panose="020B0604020202020204" pitchFamily="34" charset="0"/>
              </a:rPr>
              <a:t>(e.g. content)</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legal </a:t>
            </a:r>
            <a:r>
              <a:rPr lang="en-US" sz="1500" dirty="0">
                <a:latin typeface="Arial" panose="020B0604020202020204" pitchFamily="34" charset="0"/>
                <a:cs typeface="Arial" panose="020B0604020202020204" pitchFamily="34" charset="0"/>
              </a:rPr>
              <a:t>requirements</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user </a:t>
            </a:r>
            <a:r>
              <a:rPr lang="en-US" sz="1500" dirty="0">
                <a:latin typeface="Arial" panose="020B0604020202020204" pitchFamily="34" charset="0"/>
                <a:cs typeface="Arial" panose="020B0604020202020204" pitchFamily="34" charset="0"/>
              </a:rPr>
              <a:t>needs (e.g. download </a:t>
            </a:r>
            <a:r>
              <a:rPr lang="en-US" sz="1500" dirty="0" smtClean="0">
                <a:latin typeface="Arial" panose="020B0604020202020204" pitchFamily="34" charset="0"/>
                <a:cs typeface="Arial" panose="020B0604020202020204" pitchFamily="34" charset="0"/>
              </a:rPr>
              <a:t>speed, functionality</a:t>
            </a:r>
            <a:r>
              <a:rPr lang="en-US" sz="1500" dirty="0">
                <a:latin typeface="Arial" panose="020B0604020202020204" pitchFamily="34" charset="0"/>
                <a:cs typeface="Arial" panose="020B0604020202020204" pitchFamily="34" charset="0"/>
              </a:rPr>
              <a:t>)</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security </a:t>
            </a:r>
            <a:r>
              <a:rPr lang="en-US" sz="1500" dirty="0">
                <a:latin typeface="Arial" panose="020B0604020202020204" pitchFamily="34" charset="0"/>
                <a:cs typeface="Arial" panose="020B0604020202020204" pitchFamily="34" charset="0"/>
              </a:rPr>
              <a:t>features</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multimedia</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interactivity</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accessibility</a:t>
            </a:r>
            <a:endParaRPr lang="en-US" sz="1500" dirty="0">
              <a:latin typeface="Arial" panose="020B0604020202020204" pitchFamily="34" charset="0"/>
              <a:cs typeface="Arial" panose="020B0604020202020204" pitchFamily="34" charset="0"/>
            </a:endParaRPr>
          </a:p>
          <a:p>
            <a:pPr>
              <a:buClr>
                <a:srgbClr val="00B050"/>
              </a:buClr>
            </a:pPr>
            <a:r>
              <a:rPr lang="en-US" sz="1500" b="1" dirty="0" smtClean="0">
                <a:latin typeface="Arial" panose="020B0604020202020204" pitchFamily="34" charset="0"/>
                <a:cs typeface="Arial" panose="020B0604020202020204" pitchFamily="34" charset="0"/>
              </a:rPr>
              <a:t>P2.2 - Improvements </a:t>
            </a:r>
            <a:r>
              <a:rPr lang="en-US" sz="1500" b="1" dirty="0">
                <a:latin typeface="Arial" panose="020B0604020202020204" pitchFamily="34" charset="0"/>
                <a:cs typeface="Arial" panose="020B0604020202020204" pitchFamily="34" charset="0"/>
              </a:rPr>
              <a:t>or enhancements to websites, i.e.:</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content</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design</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structure</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functions</a:t>
            </a:r>
            <a:endParaRPr lang="en-US" sz="1500" dirty="0">
              <a:latin typeface="Arial" panose="020B0604020202020204" pitchFamily="34" charset="0"/>
              <a:cs typeface="Arial" panose="020B0604020202020204" pitchFamily="34" charset="0"/>
            </a:endParaRPr>
          </a:p>
          <a:p>
            <a:pPr>
              <a:buClr>
                <a:srgbClr val="00B050"/>
              </a:buClr>
            </a:pPr>
            <a:r>
              <a:rPr lang="en-US" sz="1500" b="1" dirty="0" smtClean="0">
                <a:latin typeface="Arial" panose="020B0604020202020204" pitchFamily="34" charset="0"/>
                <a:cs typeface="Arial" panose="020B0604020202020204" pitchFamily="34" charset="0"/>
              </a:rPr>
              <a:t>P3.1 - </a:t>
            </a:r>
            <a:r>
              <a:rPr lang="en-US" sz="1500" b="1" dirty="0">
                <a:latin typeface="Arial" panose="020B0604020202020204" pitchFamily="34" charset="0"/>
                <a:cs typeface="Arial" panose="020B0604020202020204" pitchFamily="34" charset="0"/>
              </a:rPr>
              <a:t>Prepare a plan, i.e.:</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planning </a:t>
            </a:r>
            <a:r>
              <a:rPr lang="en-US" sz="1500" dirty="0">
                <a:latin typeface="Arial" panose="020B0604020202020204" pitchFamily="34" charset="0"/>
                <a:cs typeface="Arial" panose="020B0604020202020204" pitchFamily="34" charset="0"/>
              </a:rPr>
              <a:t>(e.g. storyboards, site maps, navigation maps, </a:t>
            </a:r>
            <a:r>
              <a:rPr lang="en-US" sz="1500" dirty="0" smtClean="0">
                <a:latin typeface="Arial" panose="020B0604020202020204" pitchFamily="34" charset="0"/>
                <a:cs typeface="Arial" panose="020B0604020202020204" pitchFamily="34" charset="0"/>
              </a:rPr>
              <a:t>mind maps</a:t>
            </a:r>
            <a:r>
              <a:rPr lang="en-US" sz="1500" dirty="0">
                <a:latin typeface="Arial" panose="020B0604020202020204" pitchFamily="34" charset="0"/>
                <a:cs typeface="Arial" panose="020B0604020202020204" pitchFamily="34" charset="0"/>
              </a:rPr>
              <a:t>, sample page visualisations)</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style </a:t>
            </a:r>
            <a:r>
              <a:rPr lang="en-US" sz="1500" dirty="0">
                <a:latin typeface="Arial" panose="020B0604020202020204" pitchFamily="34" charset="0"/>
                <a:cs typeface="Arial" panose="020B0604020202020204" pitchFamily="34" charset="0"/>
              </a:rPr>
              <a:t>(e.g. layout, images, format, house style)</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designs </a:t>
            </a:r>
            <a:r>
              <a:rPr lang="en-US" sz="1500" dirty="0">
                <a:latin typeface="Arial" panose="020B0604020202020204" pitchFamily="34" charset="0"/>
                <a:cs typeface="Arial" panose="020B0604020202020204" pitchFamily="34" charset="0"/>
              </a:rPr>
              <a:t>for components (e.g. text, images, buttons, </a:t>
            </a:r>
            <a:r>
              <a:rPr lang="en-US" sz="1500" dirty="0" smtClean="0">
                <a:latin typeface="Arial" panose="020B0604020202020204" pitchFamily="34" charset="0"/>
                <a:cs typeface="Arial" panose="020B0604020202020204" pitchFamily="34" charset="0"/>
              </a:rPr>
              <a:t>navigation bar</a:t>
            </a:r>
            <a:r>
              <a:rPr lang="en-US" sz="1500" dirty="0">
                <a:latin typeface="Arial" panose="020B0604020202020204" pitchFamily="34" charset="0"/>
                <a:cs typeface="Arial" panose="020B0604020202020204" pitchFamily="34" charset="0"/>
              </a:rPr>
              <a:t>)</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interactive </a:t>
            </a:r>
            <a:r>
              <a:rPr lang="en-US" sz="1500" dirty="0">
                <a:latin typeface="Arial" panose="020B0604020202020204" pitchFamily="34" charset="0"/>
                <a:cs typeface="Arial" panose="020B0604020202020204" pitchFamily="34" charset="0"/>
              </a:rPr>
              <a:t>features (e.g. hyperlinks, voting buttons, email)</a:t>
            </a: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timescale</a:t>
            </a:r>
            <a:endParaRPr lang="en-US" sz="1500" dirty="0">
              <a:latin typeface="Arial" panose="020B0604020202020204" pitchFamily="34" charset="0"/>
              <a:cs typeface="Arial" panose="020B0604020202020204" pitchFamily="34" charset="0"/>
            </a:endParaRPr>
          </a:p>
          <a:p>
            <a:pPr marL="439738" indent="-439738">
              <a:buClr>
                <a:srgbClr val="00B050"/>
              </a:buClr>
              <a:buFont typeface="Wingdings 3" panose="05040102010807070707" pitchFamily="18" charset="2"/>
              <a:buChar char=""/>
            </a:pPr>
            <a:r>
              <a:rPr lang="en-US" sz="1500" dirty="0" smtClean="0">
                <a:latin typeface="Arial" panose="020B0604020202020204" pitchFamily="34" charset="0"/>
                <a:cs typeface="Arial" panose="020B0604020202020204" pitchFamily="34" charset="0"/>
              </a:rPr>
              <a:t>resources </a:t>
            </a:r>
            <a:r>
              <a:rPr lang="en-US" sz="1500" dirty="0">
                <a:latin typeface="Arial" panose="020B0604020202020204" pitchFamily="34" charset="0"/>
                <a:cs typeface="Arial" panose="020B0604020202020204" pitchFamily="34" charset="0"/>
              </a:rPr>
              <a:t>(i.e. physical and human</a:t>
            </a:r>
            <a:r>
              <a:rPr lang="en-US" sz="1500" dirty="0" smtClean="0">
                <a:latin typeface="Arial" panose="020B0604020202020204" pitchFamily="34" charset="0"/>
                <a:cs typeface="Arial" panose="020B0604020202020204" pitchFamily="34" charset="0"/>
              </a:rPr>
              <a:t>)</a:t>
            </a:r>
          </a:p>
          <a:p>
            <a:pPr>
              <a:buClr>
                <a:srgbClr val="00B050"/>
              </a:buClr>
            </a:pPr>
            <a:r>
              <a:rPr lang="en-US" sz="1500" b="1" dirty="0">
                <a:latin typeface="Arial" panose="020B0604020202020204" pitchFamily="34" charset="0"/>
                <a:cs typeface="Arial" panose="020B0604020202020204" pitchFamily="34" charset="0"/>
              </a:rPr>
              <a:t>M1.1 - Specify improvements </a:t>
            </a:r>
            <a:r>
              <a:rPr lang="en-US" sz="1500" b="1" dirty="0" smtClean="0">
                <a:latin typeface="Arial" panose="020B0604020202020204" pitchFamily="34" charset="0"/>
                <a:cs typeface="Arial" panose="020B0604020202020204" pitchFamily="34" charset="0"/>
              </a:rPr>
              <a:t>or enhancements </a:t>
            </a:r>
            <a:r>
              <a:rPr lang="en-US" sz="1500" b="1" dirty="0">
                <a:latin typeface="Arial" panose="020B0604020202020204" pitchFamily="34" charset="0"/>
                <a:cs typeface="Arial" panose="020B0604020202020204" pitchFamily="34" charset="0"/>
              </a:rPr>
              <a:t>to </a:t>
            </a:r>
            <a:r>
              <a:rPr lang="en-US" sz="1500" b="1" dirty="0" smtClean="0">
                <a:latin typeface="Arial" panose="020B0604020202020204" pitchFamily="34" charset="0"/>
                <a:cs typeface="Arial" panose="020B0604020202020204" pitchFamily="34" charset="0"/>
              </a:rPr>
              <a:t>the reviewed </a:t>
            </a:r>
            <a:r>
              <a:rPr lang="en-US" sz="1500" b="1" dirty="0">
                <a:latin typeface="Arial" panose="020B0604020202020204" pitchFamily="34" charset="0"/>
                <a:cs typeface="Arial" panose="020B0604020202020204" pitchFamily="34" charset="0"/>
              </a:rPr>
              <a:t>website</a:t>
            </a:r>
            <a:endParaRPr lang="en-GB" sz="1500" b="1"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800" dirty="0" smtClean="0"/>
              <a:t>Assessment Criterion P1</a:t>
            </a:r>
            <a:endParaRPr lang="en-GB" dirty="0" smtClean="0"/>
          </a:p>
        </p:txBody>
      </p:sp>
    </p:spTree>
    <p:extLst>
      <p:ext uri="{BB962C8B-B14F-4D97-AF65-F5344CB8AC3E}">
        <p14:creationId xmlns:p14="http://schemas.microsoft.com/office/powerpoint/2010/main" val="761355059"/>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576911"/>
          </a:xfrm>
          <a:prstGeom prst="rect">
            <a:avLst/>
          </a:prstGeom>
        </p:spPr>
        <p:txBody>
          <a:bodyPr wrap="square">
            <a:spAutoFit/>
          </a:bodyPr>
          <a:lstStyle/>
          <a:p>
            <a:pPr>
              <a:buClr>
                <a:srgbClr val="00B050"/>
              </a:buClr>
            </a:pPr>
            <a:r>
              <a:rPr lang="en-US" sz="1620" b="1" dirty="0" smtClean="0">
                <a:latin typeface="Arial" panose="020B0604020202020204" pitchFamily="34" charset="0"/>
                <a:cs typeface="Arial" panose="020B0604020202020204" pitchFamily="34" charset="0"/>
              </a:rPr>
              <a:t>LO2 </a:t>
            </a:r>
            <a:r>
              <a:rPr lang="en-US" sz="1620" b="1" dirty="0">
                <a:latin typeface="Arial" panose="020B0604020202020204" pitchFamily="34" charset="0"/>
                <a:cs typeface="Arial" panose="020B0604020202020204" pitchFamily="34" charset="0"/>
              </a:rPr>
              <a:t>Be able to review existing websites in relation to business needs</a:t>
            </a:r>
          </a:p>
          <a:p>
            <a:pPr marL="354013" indent="-354013">
              <a:buClr>
                <a:srgbClr val="00B050"/>
              </a:buClr>
              <a:buFont typeface="Wingdings 3" panose="05040102010807070707" pitchFamily="18" charset="2"/>
              <a:buChar char=""/>
            </a:pPr>
            <a:r>
              <a:rPr lang="en-US" sz="1620" dirty="0">
                <a:latin typeface="Arial" panose="020B0604020202020204" pitchFamily="34" charset="0"/>
                <a:cs typeface="Arial" panose="020B0604020202020204" pitchFamily="34" charset="0"/>
              </a:rPr>
              <a:t>This learning outcome is about the learners reviewing an existing website to see how it meets a specified business’s needs. Learners will need to specify ways in which the website could be improved or enhanced to support development of the business. It is important that the specified business needs for the website allow learners to create or modify components, and to specify improvements and enhancements.</a:t>
            </a:r>
          </a:p>
          <a:p>
            <a:pPr marL="354013" indent="-354013">
              <a:buClr>
                <a:srgbClr val="00B050"/>
              </a:buClr>
              <a:buFont typeface="Wingdings 3" panose="05040102010807070707" pitchFamily="18" charset="2"/>
              <a:buChar char=""/>
            </a:pPr>
            <a:r>
              <a:rPr lang="en-US" sz="1620" b="1" dirty="0">
                <a:latin typeface="Arial" panose="020B0604020202020204" pitchFamily="34" charset="0"/>
                <a:cs typeface="Arial" panose="020B0604020202020204" pitchFamily="34" charset="0"/>
              </a:rPr>
              <a:t>P2:</a:t>
            </a:r>
            <a:r>
              <a:rPr lang="en-US" sz="1620" dirty="0">
                <a:latin typeface="Arial" panose="020B0604020202020204" pitchFamily="34" charset="0"/>
                <a:cs typeface="Arial" panose="020B0604020202020204" pitchFamily="34" charset="0"/>
              </a:rPr>
              <a:t> Learners are required to review an existing website currently used by a business against the revised business needs. Evidence could be in the form of a report, annotated printouts from website, presentation or recording of the presentation being delivered to an audience.</a:t>
            </a:r>
          </a:p>
          <a:p>
            <a:pPr marL="354013" indent="-354013">
              <a:buClr>
                <a:srgbClr val="00B050"/>
              </a:buClr>
              <a:buFont typeface="Wingdings 3" panose="05040102010807070707" pitchFamily="18" charset="2"/>
              <a:buChar char=""/>
            </a:pPr>
            <a:r>
              <a:rPr lang="en-US" sz="1620" b="1" dirty="0">
                <a:latin typeface="Arial" panose="020B0604020202020204" pitchFamily="34" charset="0"/>
                <a:cs typeface="Arial" panose="020B0604020202020204" pitchFamily="34" charset="0"/>
              </a:rPr>
              <a:t>M1: </a:t>
            </a:r>
            <a:r>
              <a:rPr lang="en-US" sz="1620" dirty="0">
                <a:latin typeface="Arial" panose="020B0604020202020204" pitchFamily="34" charset="0"/>
                <a:cs typeface="Arial" panose="020B0604020202020204" pitchFamily="34" charset="0"/>
              </a:rPr>
              <a:t>Learners must specify improvements or enhancements to the reviewed website to meet the revised business needs. Evidence could be in the form of a report, presentation or a recording of a presentation or a meeting where the improvements or enhancements are explained by the learner.</a:t>
            </a:r>
          </a:p>
          <a:p>
            <a:pPr marL="354013" indent="-354013">
              <a:buClr>
                <a:srgbClr val="00B050"/>
              </a:buClr>
              <a:buFont typeface="Wingdings 3" panose="05040102010807070707" pitchFamily="18" charset="2"/>
              <a:buChar char=""/>
            </a:pPr>
            <a:r>
              <a:rPr lang="en-US" sz="1620" b="1" dirty="0">
                <a:latin typeface="Arial" panose="020B0604020202020204" pitchFamily="34" charset="0"/>
                <a:cs typeface="Arial" panose="020B0604020202020204" pitchFamily="34" charset="0"/>
              </a:rPr>
              <a:t>P3:</a:t>
            </a:r>
            <a:r>
              <a:rPr lang="en-US" sz="1620" dirty="0">
                <a:latin typeface="Arial" panose="020B0604020202020204" pitchFamily="34" charset="0"/>
                <a:cs typeface="Arial" panose="020B0604020202020204" pitchFamily="34" charset="0"/>
              </a:rPr>
              <a:t> Learners should prepare a plan for realising the improvements or enhancements to the specified website based on the business needs identified in P2. Evidence must be planning documentation which includes timescales and sketches or electronic diagrams for the creation or modification of components.</a:t>
            </a:r>
            <a:endParaRPr lang="en-GB" sz="1620" b="1"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Assessment Criterion P2, M1, P3</a:t>
            </a:r>
            <a:endParaRPr lang="en-GB" sz="4000" dirty="0" smtClean="0"/>
          </a:p>
        </p:txBody>
      </p:sp>
    </p:spTree>
    <p:extLst>
      <p:ext uri="{BB962C8B-B14F-4D97-AF65-F5344CB8AC3E}">
        <p14:creationId xmlns:p14="http://schemas.microsoft.com/office/powerpoint/2010/main" val="480680086"/>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472608" cy="5400675"/>
          </a:xfrm>
        </p:spPr>
        <p:txBody>
          <a:bodyPr>
            <a:noAutofit/>
          </a:bodyPr>
          <a:lstStyle/>
          <a:p>
            <a:pPr marL="355600" indent="-355600">
              <a:spcAft>
                <a:spcPts val="0"/>
              </a:spcAft>
              <a:buClr>
                <a:srgbClr val="00B050"/>
              </a:buClr>
              <a:buNone/>
            </a:pPr>
            <a:r>
              <a:rPr lang="en-US" sz="1850" b="1" dirty="0">
                <a:latin typeface="Arial" panose="020B0604020202020204" pitchFamily="34" charset="0"/>
                <a:cs typeface="Arial" panose="020B0604020202020204" pitchFamily="34" charset="0"/>
              </a:rPr>
              <a:t>P2.1 - Review existing websites, i.e.:</a:t>
            </a:r>
          </a:p>
          <a:p>
            <a:pPr marL="355600" indent="-355600">
              <a:spcAft>
                <a:spcPts val="0"/>
              </a:spcAft>
              <a:buClr>
                <a:srgbClr val="00B050"/>
              </a:buClr>
              <a:buFont typeface="Wingdings 3" panose="05040102010807070707" pitchFamily="18" charset="2"/>
              <a:buChar char=""/>
            </a:pPr>
            <a:r>
              <a:rPr lang="en-US" sz="1850" dirty="0">
                <a:latin typeface="Arial" panose="020B0604020202020204" pitchFamily="34" charset="0"/>
                <a:cs typeface="Arial" panose="020B0604020202020204" pitchFamily="34" charset="0"/>
              </a:rPr>
              <a:t>The IT Manager at Progress Academy has designed an initial homepage structure for the proposed website that will eventually be used by the Progress Academy </a:t>
            </a:r>
            <a:r>
              <a:rPr lang="en-US" sz="1850" dirty="0" smtClean="0">
                <a:latin typeface="Arial" panose="020B0604020202020204" pitchFamily="34" charset="0"/>
                <a:cs typeface="Arial" panose="020B0604020202020204" pitchFamily="34" charset="0"/>
              </a:rPr>
              <a:t>staff.</a:t>
            </a:r>
          </a:p>
          <a:p>
            <a:pPr marL="355600" indent="-355600">
              <a:spcAft>
                <a:spcPts val="0"/>
              </a:spcAft>
              <a:buClr>
                <a:srgbClr val="00B050"/>
              </a:buClr>
              <a:buFont typeface="Wingdings 3" panose="05040102010807070707" pitchFamily="18" charset="2"/>
              <a:buChar char=""/>
            </a:pPr>
            <a:r>
              <a:rPr lang="en-US" sz="1850" dirty="0" smtClean="0">
                <a:latin typeface="Arial" panose="020B0604020202020204" pitchFamily="34" charset="0"/>
                <a:cs typeface="Arial" panose="020B0604020202020204" pitchFamily="34" charset="0"/>
              </a:rPr>
              <a:t>The website is in the early stages but the IT manager wants you to first review the current needs and structure of the proposed site to specify the users needs, features and whether the current design meets those needs.</a:t>
            </a:r>
          </a:p>
          <a:p>
            <a:pPr marL="355600" indent="-355600">
              <a:spcAft>
                <a:spcPts val="0"/>
              </a:spcAft>
              <a:buClr>
                <a:srgbClr val="00B050"/>
              </a:buClr>
              <a:buFont typeface="Wingdings 3" panose="05040102010807070707" pitchFamily="18" charset="2"/>
              <a:buChar char=""/>
            </a:pPr>
            <a:r>
              <a:rPr lang="en-US" sz="1850" dirty="0" smtClean="0">
                <a:latin typeface="Arial" panose="020B0604020202020204" pitchFamily="34" charset="0"/>
                <a:cs typeface="Arial" panose="020B0604020202020204" pitchFamily="34" charset="0"/>
              </a:rPr>
              <a:t>This needs to be broken down into a report or a presentation with evidence from the current website design. </a:t>
            </a:r>
            <a:r>
              <a:rPr lang="en-US" sz="1850" dirty="0" smtClean="0">
                <a:latin typeface="Arial" panose="020B0604020202020204" pitchFamily="34" charset="0"/>
                <a:cs typeface="Arial" panose="020B0604020202020204" pitchFamily="34" charset="0"/>
                <a:hlinkClick r:id="rId3" action="ppaction://hlinkfile"/>
              </a:rPr>
              <a:t>Click here</a:t>
            </a:r>
            <a:r>
              <a:rPr lang="en-US" sz="1850" dirty="0" smtClean="0">
                <a:latin typeface="Arial" panose="020B0604020202020204" pitchFamily="34" charset="0"/>
                <a:cs typeface="Arial" panose="020B0604020202020204" pitchFamily="34" charset="0"/>
              </a:rPr>
              <a:t>.</a:t>
            </a:r>
          </a:p>
          <a:p>
            <a:pPr marL="355600" indent="-355600">
              <a:spcAft>
                <a:spcPts val="0"/>
              </a:spcAft>
              <a:buClr>
                <a:srgbClr val="00B050"/>
              </a:buClr>
              <a:buFont typeface="Wingdings 3" panose="05040102010807070707" pitchFamily="18" charset="2"/>
              <a:buChar char=""/>
            </a:pPr>
            <a:r>
              <a:rPr lang="en-US" sz="1850" dirty="0" smtClean="0">
                <a:latin typeface="Arial" panose="020B0604020202020204" pitchFamily="34" charset="0"/>
                <a:cs typeface="Arial" panose="020B0604020202020204" pitchFamily="34" charset="0"/>
              </a:rPr>
              <a:t>You should be critical in your judgement of what is good and bad about the site as you will be adapting what they have and improving on the layout. Marks are awarded for your ability to identify and improve the way the site looks, acts and appeals to the target audience.</a:t>
            </a:r>
          </a:p>
        </p:txBody>
      </p:sp>
      <p:sp>
        <p:nvSpPr>
          <p:cNvPr id="8" name="Title 1"/>
          <p:cNvSpPr>
            <a:spLocks noGrp="1"/>
          </p:cNvSpPr>
          <p:nvPr>
            <p:ph type="title"/>
          </p:nvPr>
        </p:nvSpPr>
        <p:spPr>
          <a:xfrm>
            <a:off x="35496" y="44624"/>
            <a:ext cx="7704856" cy="504056"/>
          </a:xfrm>
        </p:spPr>
        <p:txBody>
          <a:bodyPr>
            <a:noAutofit/>
          </a:bodyPr>
          <a:lstStyle/>
          <a:p>
            <a:r>
              <a:rPr lang="en-GB" sz="2500" dirty="0" smtClean="0"/>
              <a:t>P2.1 – Review Existing Websites – Purpose and Audience</a:t>
            </a:r>
            <a:endParaRPr lang="en-ZA" sz="2500" dirty="0">
              <a:ea typeface="Calibri" pitchFamily="34" charset="0"/>
            </a:endParaRPr>
          </a:p>
        </p:txBody>
      </p:sp>
      <p:pic>
        <p:nvPicPr>
          <p:cNvPr id="7" name="Picture 6"/>
          <p:cNvPicPr>
            <a:picLocks noChangeAspect="1"/>
          </p:cNvPicPr>
          <p:nvPr/>
        </p:nvPicPr>
        <p:blipFill rotWithShape="1">
          <a:blip r:embed="rId4"/>
          <a:srcRect l="33463" t="16384" r="33463" b="4692"/>
          <a:stretch/>
        </p:blipFill>
        <p:spPr>
          <a:xfrm>
            <a:off x="5652120" y="1052736"/>
            <a:ext cx="3240360" cy="4166178"/>
          </a:xfrm>
          <a:prstGeom prst="rect">
            <a:avLst/>
          </a:prstGeom>
        </p:spPr>
      </p:pic>
    </p:spTree>
    <p:extLst>
      <p:ext uri="{BB962C8B-B14F-4D97-AF65-F5344CB8AC3E}">
        <p14:creationId xmlns:p14="http://schemas.microsoft.com/office/powerpoint/2010/main" val="18440982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472608" cy="5400675"/>
          </a:xfrm>
        </p:spPr>
        <p:txBody>
          <a:bodyPr>
            <a:noAutofit/>
          </a:bodyPr>
          <a:lstStyle/>
          <a:p>
            <a:pPr marL="268288" indent="-268288">
              <a:spcAft>
                <a:spcPts val="0"/>
              </a:spcAft>
              <a:buClr>
                <a:srgbClr val="00B050"/>
              </a:buClr>
              <a:buSzPct val="100000"/>
              <a:buFont typeface="Wingdings 3" panose="05040102010807070707" pitchFamily="18" charset="2"/>
              <a:buChar char=""/>
            </a:pPr>
            <a:r>
              <a:rPr lang="en-US" sz="1730" b="1" dirty="0" smtClean="0">
                <a:latin typeface="Arial" panose="020B0604020202020204" pitchFamily="34" charset="0"/>
                <a:cs typeface="Arial" panose="020B0604020202020204" pitchFamily="34" charset="0"/>
              </a:rPr>
              <a:t>Target audience </a:t>
            </a:r>
            <a:r>
              <a:rPr lang="en-US" sz="1730" dirty="0" smtClean="0">
                <a:latin typeface="Arial" panose="020B0604020202020204" pitchFamily="34" charset="0"/>
                <a:cs typeface="Arial" panose="020B0604020202020204" pitchFamily="34" charset="0"/>
              </a:rPr>
              <a:t>– This is a website that is aimed at two different audiences, students and the parents of students. Both of these will have a different need from the site. In a report or presentation outline the current needs of this website (use your own school website as an example) of what both these audience will require from the website and how they should go about getting it.</a:t>
            </a:r>
            <a:endParaRPr lang="en-US" sz="1730" dirty="0">
              <a:latin typeface="Arial" panose="020B0604020202020204" pitchFamily="34" charset="0"/>
              <a:cs typeface="Arial" panose="020B0604020202020204" pitchFamily="34" charset="0"/>
            </a:endParaRPr>
          </a:p>
          <a:p>
            <a:pPr marL="268288" indent="-268288">
              <a:spcAft>
                <a:spcPts val="0"/>
              </a:spcAft>
              <a:buClr>
                <a:srgbClr val="00B050"/>
              </a:buClr>
              <a:buSzPct val="100000"/>
              <a:buFont typeface="Wingdings 3" panose="05040102010807070707" pitchFamily="18" charset="2"/>
              <a:buChar char=""/>
            </a:pPr>
            <a:r>
              <a:rPr lang="en-US" sz="1730" b="1" dirty="0" smtClean="0">
                <a:latin typeface="Arial" panose="020B0604020202020204" pitchFamily="34" charset="0"/>
                <a:cs typeface="Arial" panose="020B0604020202020204" pitchFamily="34" charset="0"/>
              </a:rPr>
              <a:t>Purpose</a:t>
            </a:r>
            <a:r>
              <a:rPr lang="en-US" sz="1730" dirty="0" smtClean="0">
                <a:latin typeface="Arial" panose="020B0604020202020204" pitchFamily="34" charset="0"/>
                <a:cs typeface="Arial" panose="020B0604020202020204" pitchFamily="34" charset="0"/>
              </a:rPr>
              <a:t> – School websites are there for students to access materials internally and parents to view externally. They should be promotional as well as functional and give access for parents to all the necessary information they may need to make a decision on whether to send their children there. </a:t>
            </a:r>
          </a:p>
        </p:txBody>
      </p:sp>
      <p:sp>
        <p:nvSpPr>
          <p:cNvPr id="8" name="Title 1"/>
          <p:cNvSpPr>
            <a:spLocks noGrp="1"/>
          </p:cNvSpPr>
          <p:nvPr>
            <p:ph type="title"/>
          </p:nvPr>
        </p:nvSpPr>
        <p:spPr>
          <a:xfrm>
            <a:off x="35496" y="44624"/>
            <a:ext cx="7704856" cy="504056"/>
          </a:xfrm>
        </p:spPr>
        <p:txBody>
          <a:bodyPr>
            <a:noAutofit/>
          </a:bodyPr>
          <a:lstStyle/>
          <a:p>
            <a:r>
              <a:rPr lang="en-GB" sz="2500" dirty="0" smtClean="0"/>
              <a:t>P2.1 – Review Existing Websites – Purpose and Audience</a:t>
            </a:r>
            <a:endParaRPr lang="en-ZA" sz="25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166178"/>
          </a:xfrm>
          <a:prstGeom prst="rect">
            <a:avLst/>
          </a:prstGeom>
        </p:spPr>
      </p:pic>
      <p:sp>
        <p:nvSpPr>
          <p:cNvPr id="11" name="Rectangle 10"/>
          <p:cNvSpPr/>
          <p:nvPr/>
        </p:nvSpPr>
        <p:spPr>
          <a:xfrm>
            <a:off x="192488" y="5051675"/>
            <a:ext cx="8699992" cy="1689693"/>
          </a:xfrm>
          <a:prstGeom prst="rect">
            <a:avLst/>
          </a:prstGeom>
        </p:spPr>
        <p:txBody>
          <a:bodyPr wrap="square">
            <a:spAutoFit/>
          </a:bodyPr>
          <a:lstStyle/>
          <a:p>
            <a:pPr marL="268288" indent="-268288">
              <a:spcAft>
                <a:spcPts val="0"/>
              </a:spcAft>
              <a:buClr>
                <a:srgbClr val="00B050"/>
              </a:buClr>
              <a:buFont typeface="Wingdings 3" panose="05040102010807070707" pitchFamily="18" charset="2"/>
              <a:buChar char=""/>
            </a:pPr>
            <a:r>
              <a:rPr lang="en-US" sz="1730" dirty="0">
                <a:latin typeface="Arial" panose="020B0604020202020204" pitchFamily="34" charset="0"/>
                <a:cs typeface="Arial" panose="020B0604020202020204" pitchFamily="34" charset="0"/>
              </a:rPr>
              <a:t>Think about what you would want your parents to be able to access on the school website and in your review, look at your own school site and see what the school has decided your parents need to be able to access.</a:t>
            </a:r>
          </a:p>
          <a:p>
            <a:pPr marL="0" indent="0">
              <a:spcAft>
                <a:spcPts val="0"/>
              </a:spcAft>
              <a:buClr>
                <a:srgbClr val="00B050"/>
              </a:buClr>
              <a:buNone/>
            </a:pPr>
            <a:r>
              <a:rPr lang="en-US" sz="1730" b="1" dirty="0">
                <a:solidFill>
                  <a:srgbClr val="FF0000"/>
                </a:solidFill>
                <a:latin typeface="Arial" panose="020B0604020202020204" pitchFamily="34" charset="0"/>
                <a:cs typeface="Arial" panose="020B0604020202020204" pitchFamily="34" charset="0"/>
              </a:rPr>
              <a:t>P2.1 – Task 01 </a:t>
            </a:r>
            <a:r>
              <a:rPr lang="en-US" sz="1730" dirty="0">
                <a:solidFill>
                  <a:srgbClr val="FF0000"/>
                </a:solidFill>
                <a:latin typeface="Arial" panose="020B0604020202020204" pitchFamily="34" charset="0"/>
                <a:cs typeface="Arial" panose="020B0604020202020204" pitchFamily="34" charset="0"/>
              </a:rPr>
              <a:t>- Using the Progress Academy home page, describe, with examples, </a:t>
            </a:r>
            <a:r>
              <a:rPr lang="en-US" sz="1730" dirty="0" smtClean="0">
                <a:solidFill>
                  <a:srgbClr val="FF0000"/>
                </a:solidFill>
                <a:latin typeface="Arial" panose="020B0604020202020204" pitchFamily="34" charset="0"/>
                <a:cs typeface="Arial" panose="020B0604020202020204" pitchFamily="34" charset="0"/>
              </a:rPr>
              <a:t>the company needs and how </a:t>
            </a:r>
            <a:r>
              <a:rPr lang="en-US" sz="1730" dirty="0">
                <a:solidFill>
                  <a:srgbClr val="FF0000"/>
                </a:solidFill>
                <a:latin typeface="Arial" panose="020B0604020202020204" pitchFamily="34" charset="0"/>
                <a:cs typeface="Arial" panose="020B0604020202020204" pitchFamily="34" charset="0"/>
              </a:rPr>
              <a:t>the site meets or does not meet the purpose and audience of the school.</a:t>
            </a:r>
          </a:p>
        </p:txBody>
      </p:sp>
    </p:spTree>
    <p:extLst>
      <p:ext uri="{BB962C8B-B14F-4D97-AF65-F5344CB8AC3E}">
        <p14:creationId xmlns:p14="http://schemas.microsoft.com/office/powerpoint/2010/main" val="3503823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472608" cy="5400675"/>
          </a:xfrm>
        </p:spPr>
        <p:txBody>
          <a:bodyPr>
            <a:noAutofit/>
          </a:bodyPr>
          <a:lstStyle/>
          <a:p>
            <a:pPr marL="268288" indent="-268288">
              <a:spcAft>
                <a:spcPts val="0"/>
              </a:spcAft>
              <a:buClr>
                <a:srgbClr val="00B050"/>
              </a:buClr>
              <a:buSzPct val="100000"/>
              <a:buFont typeface="Wingdings 3" panose="05040102010807070707" pitchFamily="18" charset="2"/>
              <a:buChar char=""/>
            </a:pPr>
            <a:r>
              <a:rPr lang="en-US" sz="1750" b="1" dirty="0">
                <a:latin typeface="Arial" panose="020B0604020202020204" pitchFamily="34" charset="0"/>
                <a:cs typeface="Arial" panose="020B0604020202020204" pitchFamily="34" charset="0"/>
              </a:rPr>
              <a:t>Aesthetics (e.g. content</a:t>
            </a:r>
            <a:r>
              <a:rPr lang="en-US" sz="1750" b="1" dirty="0" smtClean="0">
                <a:latin typeface="Arial" panose="020B0604020202020204" pitchFamily="34" charset="0"/>
                <a:cs typeface="Arial" panose="020B0604020202020204" pitchFamily="34" charset="0"/>
              </a:rPr>
              <a:t>) </a:t>
            </a:r>
            <a:r>
              <a:rPr lang="en-US" sz="1750" dirty="0" smtClean="0">
                <a:latin typeface="Arial" panose="020B0604020202020204" pitchFamily="34" charset="0"/>
                <a:cs typeface="Arial" panose="020B0604020202020204" pitchFamily="34" charset="0"/>
              </a:rPr>
              <a:t>– All websites need content to make them interesting or useful. Too much information and the user and the user will find it difficult to read, too little and they will find it unprofessional. Links to content, size of text, location and quality of images, number of links etc. all have an impact on the look and feel of the website.</a:t>
            </a:r>
          </a:p>
          <a:p>
            <a:pPr marL="268288" indent="-268288">
              <a:spcAft>
                <a:spcPts val="0"/>
              </a:spcAft>
              <a:buClr>
                <a:srgbClr val="00B050"/>
              </a:buClr>
              <a:buSzPct val="100000"/>
              <a:buFont typeface="Wingdings 3" panose="05040102010807070707" pitchFamily="18" charset="2"/>
              <a:buChar char=""/>
            </a:pPr>
            <a:r>
              <a:rPr lang="en-US" sz="1750" dirty="0" smtClean="0">
                <a:latin typeface="Arial" panose="020B0604020202020204" pitchFamily="34" charset="0"/>
                <a:cs typeface="Arial" panose="020B0604020202020204" pitchFamily="34" charset="0"/>
              </a:rPr>
              <a:t>In your write up discuss these and other issues such as white space, text size and structure.</a:t>
            </a:r>
            <a:endParaRPr lang="en-US" sz="1750" dirty="0">
              <a:latin typeface="Arial" panose="020B0604020202020204" pitchFamily="34" charset="0"/>
              <a:cs typeface="Arial" panose="020B0604020202020204" pitchFamily="34" charset="0"/>
            </a:endParaRPr>
          </a:p>
          <a:p>
            <a:pPr marL="268288" indent="-268288">
              <a:spcAft>
                <a:spcPts val="0"/>
              </a:spcAft>
              <a:buClr>
                <a:srgbClr val="00B050"/>
              </a:buClr>
              <a:buSzPct val="100000"/>
              <a:buFont typeface="Wingdings 3" panose="05040102010807070707" pitchFamily="18" charset="2"/>
              <a:buChar char=""/>
            </a:pPr>
            <a:r>
              <a:rPr lang="en-US" sz="1750" b="1" dirty="0">
                <a:latin typeface="Arial" panose="020B0604020202020204" pitchFamily="34" charset="0"/>
                <a:cs typeface="Arial" panose="020B0604020202020204" pitchFamily="34" charset="0"/>
              </a:rPr>
              <a:t>Legal </a:t>
            </a:r>
            <a:r>
              <a:rPr lang="en-US" sz="1750" b="1" dirty="0" smtClean="0">
                <a:latin typeface="Arial" panose="020B0604020202020204" pitchFamily="34" charset="0"/>
                <a:cs typeface="Arial" panose="020B0604020202020204" pitchFamily="34" charset="0"/>
              </a:rPr>
              <a:t>requirements </a:t>
            </a:r>
            <a:r>
              <a:rPr lang="en-US" sz="1750" dirty="0" smtClean="0">
                <a:latin typeface="Arial" panose="020B0604020202020204" pitchFamily="34" charset="0"/>
                <a:cs typeface="Arial" panose="020B0604020202020204" pitchFamily="34" charset="0"/>
              </a:rPr>
              <a:t>– there are different issues that need to be taken into consideration when setting up a site, copyright, data protection, child protection and data security. All these need to be considered when preparing the content. </a:t>
            </a:r>
          </a:p>
        </p:txBody>
      </p:sp>
      <p:sp>
        <p:nvSpPr>
          <p:cNvPr id="8" name="Title 1"/>
          <p:cNvSpPr>
            <a:spLocks noGrp="1"/>
          </p:cNvSpPr>
          <p:nvPr>
            <p:ph type="title"/>
          </p:nvPr>
        </p:nvSpPr>
        <p:spPr>
          <a:xfrm>
            <a:off x="35496" y="44624"/>
            <a:ext cx="7704856" cy="504056"/>
          </a:xfrm>
        </p:spPr>
        <p:txBody>
          <a:bodyPr>
            <a:noAutofit/>
          </a:bodyPr>
          <a:lstStyle/>
          <a:p>
            <a:r>
              <a:rPr lang="en-GB" sz="2500" dirty="0" smtClean="0"/>
              <a:t>P2.1 – Review Existing Websites – Aesthetics and Legality</a:t>
            </a:r>
            <a:endParaRPr lang="en-ZA" sz="25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032448"/>
          </a:xfrm>
          <a:prstGeom prst="rect">
            <a:avLst/>
          </a:prstGeom>
        </p:spPr>
      </p:pic>
      <p:sp>
        <p:nvSpPr>
          <p:cNvPr id="3" name="Rectangle 2"/>
          <p:cNvSpPr/>
          <p:nvPr/>
        </p:nvSpPr>
        <p:spPr>
          <a:xfrm>
            <a:off x="179512" y="5085184"/>
            <a:ext cx="8712968" cy="1708160"/>
          </a:xfrm>
          <a:prstGeom prst="rect">
            <a:avLst/>
          </a:prstGeom>
        </p:spPr>
        <p:txBody>
          <a:bodyPr wrap="square">
            <a:spAutoFit/>
          </a:bodyPr>
          <a:lstStyle/>
          <a:p>
            <a:pPr marL="268288" indent="-268288">
              <a:spcAft>
                <a:spcPts val="0"/>
              </a:spcAft>
              <a:buClr>
                <a:srgbClr val="00B050"/>
              </a:buClr>
              <a:buFont typeface="Wingdings 3" panose="05040102010807070707" pitchFamily="18" charset="2"/>
              <a:buChar char=""/>
            </a:pPr>
            <a:r>
              <a:rPr lang="en-US" sz="1750" dirty="0">
                <a:latin typeface="Arial" panose="020B0604020202020204" pitchFamily="34" charset="0"/>
                <a:cs typeface="Arial" panose="020B0604020202020204" pitchFamily="34" charset="0"/>
              </a:rPr>
              <a:t>In your review of the current page, describe what may need to be restricted. For example, the image of the school will be legal if the school took the image, but not if the image was not owned legally by the school. </a:t>
            </a:r>
          </a:p>
          <a:p>
            <a:pPr marL="0" indent="0">
              <a:spcAft>
                <a:spcPts val="0"/>
              </a:spcAft>
              <a:buClr>
                <a:srgbClr val="00B050"/>
              </a:buClr>
              <a:buNone/>
            </a:pPr>
            <a:r>
              <a:rPr lang="en-US" sz="1750" b="1" dirty="0">
                <a:solidFill>
                  <a:srgbClr val="FF0000"/>
                </a:solidFill>
                <a:latin typeface="Arial" panose="020B0604020202020204" pitchFamily="34" charset="0"/>
                <a:cs typeface="Arial" panose="020B0604020202020204" pitchFamily="34" charset="0"/>
              </a:rPr>
              <a:t>P2.1 – Task </a:t>
            </a:r>
            <a:r>
              <a:rPr lang="en-US" sz="1750" b="1" dirty="0" smtClean="0">
                <a:solidFill>
                  <a:srgbClr val="FF0000"/>
                </a:solidFill>
                <a:latin typeface="Arial" panose="020B0604020202020204" pitchFamily="34" charset="0"/>
                <a:cs typeface="Arial" panose="020B0604020202020204" pitchFamily="34" charset="0"/>
              </a:rPr>
              <a:t>02 </a:t>
            </a:r>
            <a:r>
              <a:rPr lang="en-US" sz="1750" dirty="0">
                <a:solidFill>
                  <a:srgbClr val="FF0000"/>
                </a:solidFill>
                <a:latin typeface="Arial" panose="020B0604020202020204" pitchFamily="34" charset="0"/>
                <a:cs typeface="Arial" panose="020B0604020202020204" pitchFamily="34" charset="0"/>
              </a:rPr>
              <a:t>- </a:t>
            </a:r>
            <a:r>
              <a:rPr lang="en-US" sz="1750" dirty="0" smtClean="0">
                <a:solidFill>
                  <a:srgbClr val="FF0000"/>
                </a:solidFill>
                <a:latin typeface="Arial" panose="020B0604020202020204" pitchFamily="34" charset="0"/>
                <a:cs typeface="Arial" panose="020B0604020202020204" pitchFamily="34" charset="0"/>
              </a:rPr>
              <a:t>Using </a:t>
            </a:r>
            <a:r>
              <a:rPr lang="en-US" sz="1750" dirty="0">
                <a:solidFill>
                  <a:srgbClr val="FF0000"/>
                </a:solidFill>
                <a:latin typeface="Arial" panose="020B0604020202020204" pitchFamily="34" charset="0"/>
                <a:cs typeface="Arial" panose="020B0604020202020204" pitchFamily="34" charset="0"/>
              </a:rPr>
              <a:t>the Progress Academy home page, describe, with examples, the company needs </a:t>
            </a:r>
            <a:r>
              <a:rPr lang="en-US" sz="1750" dirty="0" smtClean="0">
                <a:solidFill>
                  <a:srgbClr val="FF0000"/>
                </a:solidFill>
                <a:latin typeface="Arial" panose="020B0604020202020204" pitchFamily="34" charset="0"/>
                <a:cs typeface="Arial" panose="020B0604020202020204" pitchFamily="34" charset="0"/>
              </a:rPr>
              <a:t>and how </a:t>
            </a:r>
            <a:r>
              <a:rPr lang="en-US" sz="1750" dirty="0">
                <a:solidFill>
                  <a:srgbClr val="FF0000"/>
                </a:solidFill>
                <a:latin typeface="Arial" panose="020B0604020202020204" pitchFamily="34" charset="0"/>
                <a:cs typeface="Arial" panose="020B0604020202020204" pitchFamily="34" charset="0"/>
              </a:rPr>
              <a:t>the site meets or does not meet the </a:t>
            </a:r>
            <a:r>
              <a:rPr lang="en-US" sz="1750" b="1" dirty="0">
                <a:solidFill>
                  <a:srgbClr val="FF0000"/>
                </a:solidFill>
                <a:latin typeface="Arial" panose="020B0604020202020204" pitchFamily="34" charset="0"/>
                <a:cs typeface="Arial" panose="020B0604020202020204" pitchFamily="34" charset="0"/>
              </a:rPr>
              <a:t>purpose</a:t>
            </a:r>
            <a:r>
              <a:rPr lang="en-US" sz="1750" dirty="0">
                <a:solidFill>
                  <a:srgbClr val="FF0000"/>
                </a:solidFill>
                <a:latin typeface="Arial" panose="020B0604020202020204" pitchFamily="34" charset="0"/>
                <a:cs typeface="Arial" panose="020B0604020202020204" pitchFamily="34" charset="0"/>
              </a:rPr>
              <a:t> and </a:t>
            </a:r>
            <a:r>
              <a:rPr lang="en-US" sz="1750" b="1" dirty="0">
                <a:solidFill>
                  <a:srgbClr val="FF0000"/>
                </a:solidFill>
                <a:latin typeface="Arial" panose="020B0604020202020204" pitchFamily="34" charset="0"/>
                <a:cs typeface="Arial" panose="020B0604020202020204" pitchFamily="34" charset="0"/>
              </a:rPr>
              <a:t>audience</a:t>
            </a:r>
            <a:r>
              <a:rPr lang="en-US" sz="1750" dirty="0">
                <a:solidFill>
                  <a:srgbClr val="FF0000"/>
                </a:solidFill>
                <a:latin typeface="Arial" panose="020B0604020202020204" pitchFamily="34" charset="0"/>
                <a:cs typeface="Arial" panose="020B0604020202020204" pitchFamily="34" charset="0"/>
              </a:rPr>
              <a:t> of the school.</a:t>
            </a:r>
          </a:p>
        </p:txBody>
      </p:sp>
    </p:spTree>
    <p:extLst>
      <p:ext uri="{BB962C8B-B14F-4D97-AF65-F5344CB8AC3E}">
        <p14:creationId xmlns:p14="http://schemas.microsoft.com/office/powerpoint/2010/main" val="34703932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179512" y="1052736"/>
            <a:ext cx="5472608" cy="5400675"/>
          </a:xfrm>
        </p:spPr>
        <p:txBody>
          <a:bodyPr>
            <a:noAutofit/>
          </a:bodyPr>
          <a:lstStyle/>
          <a:p>
            <a:pPr marL="268288" indent="-268288">
              <a:spcAft>
                <a:spcPts val="0"/>
              </a:spcAft>
              <a:buClr>
                <a:srgbClr val="00B050"/>
              </a:buClr>
              <a:buFont typeface="Wingdings 3" panose="05040102010807070707" pitchFamily="18" charset="2"/>
              <a:buChar char=""/>
            </a:pPr>
            <a:r>
              <a:rPr lang="en-US" sz="1600" b="1" dirty="0">
                <a:latin typeface="Arial" panose="020B0604020202020204" pitchFamily="34" charset="0"/>
                <a:cs typeface="Arial" panose="020B0604020202020204" pitchFamily="34" charset="0"/>
              </a:rPr>
              <a:t>User needs (e.g. download speed, functionality</a:t>
            </a:r>
            <a:r>
              <a:rPr lang="en-US" sz="1600" b="1" dirty="0" smtClean="0">
                <a:latin typeface="Arial" panose="020B0604020202020204" pitchFamily="34" charset="0"/>
                <a:cs typeface="Arial" panose="020B0604020202020204" pitchFamily="34" charset="0"/>
              </a:rPr>
              <a:t>) – </a:t>
            </a:r>
            <a:r>
              <a:rPr lang="en-US" sz="1600" dirty="0" smtClean="0">
                <a:latin typeface="Arial" panose="020B0604020202020204" pitchFamily="34" charset="0"/>
                <a:cs typeface="Arial" panose="020B0604020202020204" pitchFamily="34" charset="0"/>
              </a:rPr>
              <a:t>What the students, teachers and parents require from the website are different. Download speed is one thing that is important but so too is the functionality of the site, serving its purpose, to demonstrate the image of the school as well as to present the appropriate information to the students and parents.</a:t>
            </a:r>
          </a:p>
          <a:p>
            <a:pPr marL="268288" indent="-268288">
              <a:spcAft>
                <a:spcPts val="0"/>
              </a:spcAft>
              <a:buClr>
                <a:srgbClr val="00B050"/>
              </a:buClr>
              <a:buFont typeface="Wingdings 3" panose="05040102010807070707" pitchFamily="18" charset="2"/>
              <a:buChar char=""/>
            </a:pPr>
            <a:r>
              <a:rPr lang="en-US" sz="1600" dirty="0" smtClean="0">
                <a:latin typeface="Arial" panose="020B0604020202020204" pitchFamily="34" charset="0"/>
                <a:cs typeface="Arial" panose="020B0604020202020204" pitchFamily="34" charset="0"/>
              </a:rPr>
              <a:t>When you describe the website, describe what you think the needs are in reality, do they need a presentation of the school or to be functional, documents to be downloaded, reports to read etc.</a:t>
            </a:r>
            <a:endParaRPr lang="en-US" sz="1600" dirty="0">
              <a:latin typeface="Arial" panose="020B0604020202020204" pitchFamily="34" charset="0"/>
              <a:cs typeface="Arial" panose="020B0604020202020204" pitchFamily="34" charset="0"/>
            </a:endParaRPr>
          </a:p>
          <a:p>
            <a:pPr marL="268288" indent="-268288">
              <a:spcAft>
                <a:spcPts val="0"/>
              </a:spcAft>
              <a:buClr>
                <a:srgbClr val="00B050"/>
              </a:buClr>
              <a:buFont typeface="Wingdings 3" panose="05040102010807070707" pitchFamily="18" charset="2"/>
              <a:buChar char=""/>
            </a:pPr>
            <a:r>
              <a:rPr lang="en-US" sz="1600" b="1" dirty="0">
                <a:latin typeface="Arial" panose="020B0604020202020204" pitchFamily="34" charset="0"/>
                <a:cs typeface="Arial" panose="020B0604020202020204" pitchFamily="34" charset="0"/>
              </a:rPr>
              <a:t>Security </a:t>
            </a:r>
            <a:r>
              <a:rPr lang="en-US" sz="1600" b="1" dirty="0" smtClean="0">
                <a:latin typeface="Arial" panose="020B0604020202020204" pitchFamily="34" charset="0"/>
                <a:cs typeface="Arial" panose="020B0604020202020204" pitchFamily="34" charset="0"/>
              </a:rPr>
              <a:t>features – </a:t>
            </a:r>
            <a:r>
              <a:rPr lang="en-US" sz="1600" dirty="0" smtClean="0">
                <a:latin typeface="Arial" panose="020B0604020202020204" pitchFamily="34" charset="0"/>
                <a:cs typeface="Arial" panose="020B0604020202020204" pitchFamily="34" charset="0"/>
              </a:rPr>
              <a:t>With the different users, there may be a requirement for different levels of access to a website, parental, teacher and student access. The website needs to have a function for this if this feature is included, it also needs to have protections for payments if it has any link to school payments.  </a:t>
            </a:r>
          </a:p>
        </p:txBody>
      </p:sp>
      <p:sp>
        <p:nvSpPr>
          <p:cNvPr id="8" name="Title 1"/>
          <p:cNvSpPr>
            <a:spLocks noGrp="1"/>
          </p:cNvSpPr>
          <p:nvPr>
            <p:ph type="title"/>
          </p:nvPr>
        </p:nvSpPr>
        <p:spPr>
          <a:xfrm>
            <a:off x="35496" y="44624"/>
            <a:ext cx="7704856" cy="504056"/>
          </a:xfrm>
        </p:spPr>
        <p:txBody>
          <a:bodyPr>
            <a:noAutofit/>
          </a:bodyPr>
          <a:lstStyle/>
          <a:p>
            <a:r>
              <a:rPr lang="en-GB" sz="2500" dirty="0" smtClean="0"/>
              <a:t>P2.1 – Review Existing Websites – User Needs &amp; Security</a:t>
            </a:r>
            <a:endParaRPr lang="en-ZA" sz="2500" dirty="0">
              <a:ea typeface="Calibri" pitchFamily="34" charset="0"/>
            </a:endParaRPr>
          </a:p>
        </p:txBody>
      </p:sp>
      <p:pic>
        <p:nvPicPr>
          <p:cNvPr id="7" name="Picture 6"/>
          <p:cNvPicPr>
            <a:picLocks noChangeAspect="1"/>
          </p:cNvPicPr>
          <p:nvPr/>
        </p:nvPicPr>
        <p:blipFill rotWithShape="1">
          <a:blip r:embed="rId3"/>
          <a:srcRect l="33463" t="16384" r="33463" b="4692"/>
          <a:stretch/>
        </p:blipFill>
        <p:spPr>
          <a:xfrm>
            <a:off x="5652120" y="1052736"/>
            <a:ext cx="3240360" cy="4166178"/>
          </a:xfrm>
          <a:prstGeom prst="rect">
            <a:avLst/>
          </a:prstGeom>
        </p:spPr>
      </p:pic>
      <p:sp>
        <p:nvSpPr>
          <p:cNvPr id="3" name="Rectangle 2"/>
          <p:cNvSpPr/>
          <p:nvPr/>
        </p:nvSpPr>
        <p:spPr>
          <a:xfrm>
            <a:off x="179512" y="5229200"/>
            <a:ext cx="8712968" cy="1569660"/>
          </a:xfrm>
          <a:prstGeom prst="rect">
            <a:avLst/>
          </a:prstGeom>
        </p:spPr>
        <p:txBody>
          <a:bodyPr wrap="square">
            <a:spAutoFit/>
          </a:bodyPr>
          <a:lstStyle/>
          <a:p>
            <a:pPr marL="268288" indent="-268288">
              <a:spcAft>
                <a:spcPts val="0"/>
              </a:spcAft>
              <a:buClr>
                <a:srgbClr val="00B050"/>
              </a:buClr>
              <a:buSzPct val="68000"/>
              <a:buFont typeface="Wingdings 3" panose="05040102010807070707" pitchFamily="18" charset="2"/>
              <a:buChar char=""/>
            </a:pPr>
            <a:r>
              <a:rPr lang="en-US" sz="1600" dirty="0">
                <a:latin typeface="Arial" panose="020B0604020202020204" pitchFamily="34" charset="0"/>
                <a:cs typeface="Arial" panose="020B0604020202020204" pitchFamily="34" charset="0"/>
              </a:rPr>
              <a:t>In your review of the current page, describe </a:t>
            </a:r>
            <a:r>
              <a:rPr lang="en-US" sz="1600" dirty="0" smtClean="0">
                <a:latin typeface="Arial" panose="020B0604020202020204" pitchFamily="34" charset="0"/>
                <a:cs typeface="Arial" panose="020B0604020202020204" pitchFamily="34" charset="0"/>
              </a:rPr>
              <a:t>the users actual needs and what </a:t>
            </a:r>
            <a:r>
              <a:rPr lang="en-US" sz="1600" dirty="0">
                <a:latin typeface="Arial" panose="020B0604020202020204" pitchFamily="34" charset="0"/>
                <a:cs typeface="Arial" panose="020B0604020202020204" pitchFamily="34" charset="0"/>
              </a:rPr>
              <a:t>may need to be </a:t>
            </a:r>
            <a:r>
              <a:rPr lang="en-US" sz="1600" dirty="0" smtClean="0">
                <a:latin typeface="Arial" panose="020B0604020202020204" pitchFamily="34" charset="0"/>
                <a:cs typeface="Arial" panose="020B0604020202020204" pitchFamily="34" charset="0"/>
              </a:rPr>
              <a:t>restricted or made secure. </a:t>
            </a:r>
            <a:r>
              <a:rPr lang="en-US" sz="1600" dirty="0">
                <a:latin typeface="Arial" panose="020B0604020202020204" pitchFamily="34" charset="0"/>
                <a:cs typeface="Arial" panose="020B0604020202020204" pitchFamily="34" charset="0"/>
              </a:rPr>
              <a:t>For example, </a:t>
            </a:r>
            <a:r>
              <a:rPr lang="en-US" sz="1600" dirty="0" smtClean="0">
                <a:latin typeface="Arial" panose="020B0604020202020204" pitchFamily="34" charset="0"/>
                <a:cs typeface="Arial" panose="020B0604020202020204" pitchFamily="34" charset="0"/>
              </a:rPr>
              <a:t>if the school incorporates school pay for student meals from the website, will it need https:// added.</a:t>
            </a:r>
            <a:endParaRPr lang="en-US" sz="1600" dirty="0">
              <a:latin typeface="Arial" panose="020B0604020202020204" pitchFamily="34" charset="0"/>
              <a:cs typeface="Arial" panose="020B0604020202020204" pitchFamily="34" charset="0"/>
            </a:endParaRPr>
          </a:p>
          <a:p>
            <a:pPr marL="0" indent="0">
              <a:spcAft>
                <a:spcPts val="0"/>
              </a:spcAft>
              <a:buClr>
                <a:srgbClr val="00B050"/>
              </a:buClr>
              <a:buNone/>
            </a:pPr>
            <a:r>
              <a:rPr lang="en-US" sz="1600" b="1" dirty="0" smtClean="0">
                <a:solidFill>
                  <a:srgbClr val="FF0000"/>
                </a:solidFill>
                <a:latin typeface="Arial" panose="020B0604020202020204" pitchFamily="34" charset="0"/>
                <a:cs typeface="Arial" panose="020B0604020202020204" pitchFamily="34" charset="0"/>
              </a:rPr>
              <a:t>P2.1 </a:t>
            </a:r>
            <a:r>
              <a:rPr lang="en-US" sz="1600" b="1" dirty="0">
                <a:solidFill>
                  <a:srgbClr val="FF0000"/>
                </a:solidFill>
                <a:latin typeface="Arial" panose="020B0604020202020204" pitchFamily="34" charset="0"/>
                <a:cs typeface="Arial" panose="020B0604020202020204" pitchFamily="34" charset="0"/>
              </a:rPr>
              <a:t>– Task </a:t>
            </a:r>
            <a:r>
              <a:rPr lang="en-US" sz="1600" b="1" dirty="0" smtClean="0">
                <a:solidFill>
                  <a:srgbClr val="FF0000"/>
                </a:solidFill>
                <a:latin typeface="Arial" panose="020B0604020202020204" pitchFamily="34" charset="0"/>
                <a:cs typeface="Arial" panose="020B0604020202020204" pitchFamily="34" charset="0"/>
              </a:rPr>
              <a:t>03 </a:t>
            </a:r>
            <a:r>
              <a:rPr lang="en-US" sz="1600" b="1" dirty="0">
                <a:solidFill>
                  <a:srgbClr val="FF0000"/>
                </a:solidFill>
                <a:latin typeface="Arial" panose="020B0604020202020204" pitchFamily="34" charset="0"/>
                <a:cs typeface="Arial" panose="020B0604020202020204" pitchFamily="34" charset="0"/>
              </a:rPr>
              <a:t>- </a:t>
            </a:r>
            <a:r>
              <a:rPr lang="en-US" sz="1600" dirty="0">
                <a:solidFill>
                  <a:srgbClr val="FF0000"/>
                </a:solidFill>
                <a:latin typeface="Arial" panose="020B0604020202020204" pitchFamily="34" charset="0"/>
                <a:cs typeface="Arial" panose="020B0604020202020204" pitchFamily="34" charset="0"/>
              </a:rPr>
              <a:t>Using the Progress Academy home page, describe, with examples, the company needs and how the site meets or does not meet the </a:t>
            </a:r>
            <a:r>
              <a:rPr lang="en-US" sz="1600" b="1" dirty="0" smtClean="0">
                <a:solidFill>
                  <a:srgbClr val="FF0000"/>
                </a:solidFill>
                <a:latin typeface="Arial" panose="020B0604020202020204" pitchFamily="34" charset="0"/>
                <a:cs typeface="Arial" panose="020B0604020202020204" pitchFamily="34" charset="0"/>
              </a:rPr>
              <a:t>User Needs </a:t>
            </a:r>
            <a:r>
              <a:rPr lang="en-US" sz="1600" dirty="0">
                <a:solidFill>
                  <a:srgbClr val="FF0000"/>
                </a:solidFill>
                <a:latin typeface="Arial" panose="020B0604020202020204" pitchFamily="34" charset="0"/>
                <a:cs typeface="Arial" panose="020B0604020202020204" pitchFamily="34" charset="0"/>
              </a:rPr>
              <a:t>and </a:t>
            </a:r>
            <a:r>
              <a:rPr lang="en-US" sz="1600" b="1" dirty="0" smtClean="0">
                <a:solidFill>
                  <a:srgbClr val="FF0000"/>
                </a:solidFill>
                <a:latin typeface="Arial" panose="020B0604020202020204" pitchFamily="34" charset="0"/>
                <a:cs typeface="Arial" panose="020B0604020202020204" pitchFamily="34" charset="0"/>
              </a:rPr>
              <a:t>Security</a:t>
            </a:r>
            <a:r>
              <a:rPr lang="en-IE" sz="1600" b="1" dirty="0" smtClean="0">
                <a:solidFill>
                  <a:srgbClr val="FF0000"/>
                </a:solidFill>
                <a:latin typeface="Arial" panose="020B0604020202020204" pitchFamily="34" charset="0"/>
                <a:cs typeface="Arial" panose="020B0604020202020204" pitchFamily="34" charset="0"/>
              </a:rPr>
              <a:t> Features</a:t>
            </a:r>
            <a:r>
              <a:rPr lang="en-US" sz="1600" dirty="0" smtClean="0">
                <a:solidFill>
                  <a:srgbClr val="FF0000"/>
                </a:solidFill>
                <a:latin typeface="Arial" panose="020B0604020202020204" pitchFamily="34" charset="0"/>
                <a:cs typeface="Arial" panose="020B0604020202020204" pitchFamily="34" charset="0"/>
              </a:rPr>
              <a:t> </a:t>
            </a:r>
            <a:r>
              <a:rPr lang="en-US" sz="1600" dirty="0">
                <a:solidFill>
                  <a:srgbClr val="FF0000"/>
                </a:solidFill>
                <a:latin typeface="Arial" panose="020B0604020202020204" pitchFamily="34" charset="0"/>
                <a:cs typeface="Arial" panose="020B0604020202020204" pitchFamily="34" charset="0"/>
              </a:rPr>
              <a:t>of the school.</a:t>
            </a:r>
          </a:p>
        </p:txBody>
      </p:sp>
    </p:spTree>
    <p:extLst>
      <p:ext uri="{BB962C8B-B14F-4D97-AF65-F5344CB8AC3E}">
        <p14:creationId xmlns:p14="http://schemas.microsoft.com/office/powerpoint/2010/main" val="410478478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6DD945F-B7B0-4691-A0D0-E2EAD6DA23B3}">
  <ds:schemaRefs>
    <ds:schemaRef ds:uri="http://www.w3.org/XML/1998/namespace"/>
    <ds:schemaRef ds:uri="http://purl.org/dc/elements/1.1/"/>
    <ds:schemaRef ds:uri="http://schemas.openxmlformats.org/package/2006/metadata/core-properties"/>
    <ds:schemaRef ds:uri="http://purl.org/dc/dcmitype/"/>
    <ds:schemaRef ds:uri="http://purl.org/dc/terms/"/>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72438</TotalTime>
  <Words>4096</Words>
  <Application>Microsoft Office PowerPoint</Application>
  <PresentationFormat>On-screen Show (4:3)</PresentationFormat>
  <Paragraphs>307</Paragraphs>
  <Slides>21</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Calibri</vt:lpstr>
      <vt:lpstr>Courier New</vt:lpstr>
      <vt:lpstr>Lucida Sans Unicode</vt:lpstr>
      <vt:lpstr>Times New Roman</vt:lpstr>
      <vt:lpstr>Verdana</vt:lpstr>
      <vt:lpstr>Wingdings</vt:lpstr>
      <vt:lpstr>Wingdings 2</vt:lpstr>
      <vt:lpstr>Wingdings 3</vt:lpstr>
      <vt:lpstr>Enderoth</vt:lpstr>
      <vt:lpstr>PowerPoint Presentation</vt:lpstr>
      <vt:lpstr>Assessment Criteria</vt:lpstr>
      <vt:lpstr>Aim and Purpose</vt:lpstr>
      <vt:lpstr>PowerPoint Presentation</vt:lpstr>
      <vt:lpstr>PowerPoint Presentation</vt:lpstr>
      <vt:lpstr>P2.1 – Review Existing Websites – Purpose and Audience</vt:lpstr>
      <vt:lpstr>P2.1 – Review Existing Websites – Purpose and Audience</vt:lpstr>
      <vt:lpstr>P2.1 – Review Existing Websites – Aesthetics and Legality</vt:lpstr>
      <vt:lpstr>P2.1 – Review Existing Websites – User Needs &amp; Security</vt:lpstr>
      <vt:lpstr>P2.1 – Review Existing Websites – Multimedia, Interactivity and Accessibility</vt:lpstr>
      <vt:lpstr>M1.1 – Improvements or enhancements to websites</vt:lpstr>
      <vt:lpstr>M1.1 – Improvements or enhancements to websites</vt:lpstr>
      <vt:lpstr>P3.1 – Prepare a plan for realising improvements</vt:lpstr>
      <vt:lpstr>P3.1 – Prepare a plan for realising improvements – Site Map</vt:lpstr>
      <vt:lpstr>P3.2 – Prepare a plan for realising improvements – Navigation Bar</vt:lpstr>
      <vt:lpstr>P3.3 – Prepare a plan for realising improvements – House style</vt:lpstr>
      <vt:lpstr>P3.4 – Prepare a plan for realising improvements – Page Structure</vt:lpstr>
      <vt:lpstr>P3.5 – Prepare a plan for realising improvements– Page Structure</vt:lpstr>
      <vt:lpstr>P3.5 – Produce a Plan for an Client Based Website</vt:lpstr>
      <vt:lpstr>P3.6 – Produce a Plan for an Interactive Website</vt:lpstr>
      <vt:lpstr>LO2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1970</cp:revision>
  <cp:lastPrinted>2014-01-22T18:25:48Z</cp:lastPrinted>
  <dcterms:created xsi:type="dcterms:W3CDTF">2008-03-12T11:01:44Z</dcterms:created>
  <dcterms:modified xsi:type="dcterms:W3CDTF">2018-07-08T10:59:54Z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